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39"/>
  </p:notesMasterIdLst>
  <p:handoutMasterIdLst>
    <p:handoutMasterId r:id="rId40"/>
  </p:handoutMasterIdLst>
  <p:sldIdLst>
    <p:sldId id="265" r:id="rId2"/>
    <p:sldId id="256" r:id="rId3"/>
    <p:sldId id="266" r:id="rId4"/>
    <p:sldId id="301" r:id="rId5"/>
    <p:sldId id="302" r:id="rId6"/>
    <p:sldId id="303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1" r:id="rId21"/>
    <p:sldId id="283" r:id="rId22"/>
    <p:sldId id="284" r:id="rId23"/>
    <p:sldId id="285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</p:sldIdLst>
  <p:sldSz cx="9144000" cy="6858000" type="screen4x3"/>
  <p:notesSz cx="6797675" cy="987425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9900CC"/>
    <a:srgbClr val="EAEAEA"/>
    <a:srgbClr val="CC33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1422" y="-84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97E4C88-5017-4B78-989A-A5FA9AB8F6B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71859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A9B0BD0-D4B2-4699-929C-C3941F9BDA3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71394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3ABDE94-C954-4FD4-8BA1-D71FA73D7CE4}" type="slidenum">
              <a:rPr lang="hr-HR" altLang="en-US"/>
              <a:pPr eaLnBrk="1" hangingPunct="1">
                <a:spcBef>
                  <a:spcPct val="0"/>
                </a:spcBef>
              </a:pPr>
              <a:t>1</a:t>
            </a:fld>
            <a:endParaRPr lang="hr-HR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r-Latn-R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543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0A100B-0A20-47F9-976D-BB18D913BBE7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82878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63367-6150-4FFB-A32F-F45DFA056CF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9271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B36085-6E6B-41CA-92C5-3B0FD3E0153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19783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93DDA8-AA67-40F2-978A-129FB3D9DB5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13929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1C637-B37B-46A9-A5A3-428CB0EC33C3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41731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4EF2A-5AFA-4301-B8F9-E8A0483698C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8544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A0F73-5C57-4317-9EE3-EA46B1708A6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2055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49B24-4729-4070-B746-07AA621006D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3834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755A97-B306-4FB4-B221-D8B8DF63EEC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0207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5729D-C2A5-4312-B847-42273B99D14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58326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0C17E-4212-4A7F-A5C8-413B08E4B96A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29659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CC376A-F809-49A8-B4A9-3154C5AC2D3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2801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51800" y="6457950"/>
            <a:ext cx="635000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accent2"/>
                </a:solidFill>
                <a:latin typeface="Book Antiqua" panose="02040602050305030304" pitchFamily="18" charset="0"/>
              </a:defRPr>
            </a:lvl1pPr>
          </a:lstStyle>
          <a:p>
            <a:fld id="{9D8269F9-3A4C-4C46-A2B6-A0AA1450EF4F}" type="slidenum">
              <a:rPr lang="hr-HR" altLang="sr-Latn-RS"/>
              <a:pPr/>
              <a:t>‹#›</a:t>
            </a:fld>
            <a:endParaRPr lang="hr-HR" altLang="sr-Latn-RS"/>
          </a:p>
        </p:txBody>
      </p:sp>
      <p:pic>
        <p:nvPicPr>
          <p:cNvPr id="1027" name="Picture 1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nacionalne-manjine@mzo.hr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.mzo.hr/Default.aspx?sec=3802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rukturnifondovi.hr/natjecaji/1277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zos.hr/" TargetMode="External"/><Relationship Id="rId2" Type="http://schemas.openxmlformats.org/officeDocument/2006/relationships/hyperlink" Target="http://www.strukturnifondovi.h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sf@mzos.hr" TargetMode="External"/><Relationship Id="rId4" Type="http://schemas.openxmlformats.org/officeDocument/2006/relationships/hyperlink" Target="http://www.esf.hr/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udruge@mzos.hr" TargetMode="External"/><Relationship Id="rId2" Type="http://schemas.openxmlformats.org/officeDocument/2006/relationships/hyperlink" Target="http://www.mzo.h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7C8B681-565B-4287-961E-C5ED3ECD5003}" type="slidenum">
              <a:rPr lang="hr-HR" altLang="en-US">
                <a:solidFill>
                  <a:schemeClr val="accent2"/>
                </a:solidFill>
                <a:latin typeface="Book Antiqua" panose="02040602050305030304" pitchFamily="18" charset="0"/>
              </a:rPr>
              <a:pPr eaLnBrk="1" hangingPunct="1"/>
              <a:t>1</a:t>
            </a:fld>
            <a:endParaRPr lang="hr-HR" altLang="en-US">
              <a:solidFill>
                <a:schemeClr val="accent2"/>
              </a:solidFill>
              <a:latin typeface="Book Antiqua" panose="02040602050305030304" pitchFamily="18" charset="0"/>
            </a:endParaRPr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57200" y="1655545"/>
            <a:ext cx="8340725" cy="379235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altLang="sr-Latn-RS" sz="20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Predstavljanje</a:t>
            </a:r>
            <a:r>
              <a:rPr lang="hr-HR" altLang="sr-Latn-RS" sz="2000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20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natječaja </a:t>
            </a:r>
            <a:r>
              <a:rPr lang="hr-HR" altLang="sr-Latn-RS" sz="20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za dodjelu bespovratnih sredstava projektima i programima organizacija civilnoga društva iz javnih izvora u </a:t>
            </a:r>
            <a:r>
              <a:rPr lang="hr-HR" altLang="sr-Latn-RS" sz="20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2017. </a:t>
            </a:r>
            <a:r>
              <a:rPr lang="hr-HR" altLang="sr-Latn-RS" sz="20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godini</a:t>
            </a:r>
          </a:p>
          <a:p>
            <a:pPr>
              <a:defRPr/>
            </a:pPr>
            <a:endParaRPr lang="hr-HR" altLang="sr-Latn-RS" sz="2000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>
              <a:defRPr/>
            </a:pPr>
            <a:endParaRPr lang="hr-HR" altLang="sr-Latn-RS" sz="2000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>
              <a:defRPr/>
            </a:pPr>
            <a:r>
              <a:rPr lang="hr-HR" altLang="sr-Latn-RS" sz="20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Ministarstvo znanosti i obrazovanja</a:t>
            </a:r>
            <a:endParaRPr lang="hr-HR" altLang="sr-Latn-RS" sz="20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>
              <a:defRPr/>
            </a:pPr>
            <a:endParaRPr lang="hr-HR" altLang="sr-Latn-RS" sz="20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>
              <a:defRPr/>
            </a:pPr>
            <a:endParaRPr lang="hr-HR" altLang="sr-Latn-RS" sz="20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>
              <a:defRPr/>
            </a:pPr>
            <a:r>
              <a:rPr lang="hr-HR" altLang="sr-Latn-RS" sz="2000" b="1" dirty="0">
                <a:solidFill>
                  <a:schemeClr val="accent4">
                    <a:lumMod val="50000"/>
                    <a:lumOff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Info dani, 9</a:t>
            </a:r>
            <a:r>
              <a:rPr lang="hr-HR" altLang="sr-Latn-RS" sz="2000" b="1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. </a:t>
            </a:r>
            <a:r>
              <a:rPr lang="hr-HR" altLang="sr-Latn-RS" sz="2000" b="1" dirty="0">
                <a:solidFill>
                  <a:schemeClr val="accent4">
                    <a:lumMod val="50000"/>
                    <a:lumOff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i </a:t>
            </a:r>
            <a:r>
              <a:rPr lang="hr-HR" altLang="sr-Latn-RS" sz="2000" b="1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10. ožujka 2017.</a:t>
            </a:r>
            <a:endParaRPr lang="hr-HR" altLang="sr-Latn-RS" sz="2000" dirty="0">
              <a:solidFill>
                <a:schemeClr val="accent4">
                  <a:lumMod val="50000"/>
                  <a:lumOff val="50000"/>
                </a:schemeClr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eaLnBrk="1" hangingPunct="1"/>
            <a:endParaRPr lang="sr-Latn-RS" altLang="en-US" sz="2000" dirty="0" smtClean="0">
              <a:solidFill>
                <a:schemeClr val="accent2"/>
              </a:solidFill>
              <a:latin typeface="Georgia" panose="020405020504050203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16896" y="435055"/>
            <a:ext cx="17524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</a:t>
            </a:r>
            <a:r>
              <a:rPr lang="hr-HR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2017.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5" y="923109"/>
            <a:ext cx="8469086" cy="5203055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Naziv natječaja: Javni poziv za prijavu projekata udruga koje pružaju usluge pomoćnika u nastavi učenicima s teškoćama u razvoju za 2016./2017. školsku godinu</a:t>
            </a:r>
          </a:p>
          <a:p>
            <a:pPr marL="0" indent="0">
              <a:buFontTx/>
              <a:buNone/>
              <a:defRPr/>
            </a:pPr>
            <a:endParaRPr lang="hr-HR" altLang="sr-Latn-RS" sz="1400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hr-HR" altLang="sr-Latn-RS" sz="14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Cilj: </a:t>
            </a:r>
            <a:endParaRPr lang="en-US" altLang="sr-Latn-RS" sz="1400" b="1" dirty="0" smtClean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FontTx/>
              <a:buNone/>
              <a:defRPr/>
            </a:pPr>
            <a:endParaRPr lang="hr-HR" altLang="sr-Latn-RS" sz="14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lvl="1" indent="-342900" algn="just">
              <a:buFontTx/>
              <a:buAutoNum type="arabicPeriod"/>
              <a:defRPr/>
            </a:pP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osigurati usluge pomoćnika u nastavi učenicima s teškoćama u razvoju tijekom izvršavanja zadataka koji zahtijevaju komunikacijsku, senzornu i motoričku aktivnost učenika, u kretanju, pri uzimanju hrane i pića, u obavljanju higijenskih potreba tijekom svakodnevnih aktivnosti odgojno-obrazovnog procesa </a:t>
            </a:r>
          </a:p>
          <a:p>
            <a:pPr lvl="1" indent="-342900" algn="just">
              <a:buFontTx/>
              <a:buAutoNum type="arabicPeriod"/>
              <a:defRPr/>
            </a:pP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podržati projekte udruga koje pružaju usluge pomoćnika u nastavi učenicima s teškoćama u razvoju</a:t>
            </a:r>
          </a:p>
          <a:p>
            <a:pPr marL="0" indent="0">
              <a:buFontTx/>
              <a:buNone/>
              <a:defRPr/>
            </a:pPr>
            <a:endParaRPr lang="hr-HR" altLang="sr-Latn-RS" sz="14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hr-HR" altLang="sr-Latn-RS" sz="14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Rezultati: </a:t>
            </a:r>
            <a:endParaRPr lang="en-US" altLang="sr-Latn-RS" sz="1400" b="1" dirty="0" smtClean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FontTx/>
              <a:buNone/>
              <a:defRPr/>
            </a:pPr>
            <a:endParaRPr lang="hr-HR" altLang="sr-Latn-RS" sz="14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266700" indent="-266700">
              <a:buFont typeface="Wingdings" pitchFamily="2" charset="2"/>
              <a:buChar char="v"/>
              <a:defRPr/>
            </a:pP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od 55 prijavljenih projekata udruga na Javni poziv sredstva su </a:t>
            </a:r>
            <a:r>
              <a:rPr lang="hr-HR" altLang="sr-Latn-RS" sz="14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odobrena za 50 udruga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što uključuje angažiranje </a:t>
            </a:r>
            <a:r>
              <a:rPr lang="hr-HR" altLang="sr-Latn-RS" sz="14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287 pomoćnika u nastavi za 302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učenika s teškoćama u razvoju</a:t>
            </a:r>
          </a:p>
          <a:p>
            <a:pPr marL="266700" indent="-266700">
              <a:buFont typeface="Wingdings" pitchFamily="2" charset="2"/>
              <a:buChar char="v"/>
              <a:defRPr/>
            </a:pP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prihvatljivi prijavitelji: udruge čije je primarno djelovanje usmjereno na područje skrbi o učenicima s teškoćama u razvoju u Republici Hrvatskoj</a:t>
            </a:r>
          </a:p>
          <a:p>
            <a:pPr marL="266700" indent="-266700">
              <a:buFont typeface="Wingdings" pitchFamily="2" charset="2"/>
              <a:buChar char="v"/>
              <a:defRPr/>
            </a:pP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datum objave: 1. lipnja 2016. godine</a:t>
            </a:r>
          </a:p>
          <a:p>
            <a:pPr marL="266700" indent="-266700">
              <a:buFont typeface="Wingdings" pitchFamily="2" charset="2"/>
              <a:buChar char="v"/>
              <a:defRPr/>
            </a:pP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iznos sredstava: ukupna vrijednost osiguranih sredstava udrugama za pružanje usluge pomoćnika u nastavi učenicima s teškoćama u razvoju za 2016./2017. školsku godinu iznosi</a:t>
            </a:r>
            <a:r>
              <a:rPr lang="hr-HR" altLang="sr-Latn-RS" sz="1400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4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11.087.120,60 kuna</a:t>
            </a:r>
            <a:r>
              <a:rPr lang="hr-HR" altLang="sr-Latn-RS" sz="1400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10</a:t>
            </a:fld>
            <a:endParaRPr lang="hr-HR" altLang="sr-Latn-RS"/>
          </a:p>
        </p:txBody>
      </p:sp>
      <p:sp>
        <p:nvSpPr>
          <p:cNvPr id="2" name="Rectangle 1"/>
          <p:cNvSpPr/>
          <p:nvPr/>
        </p:nvSpPr>
        <p:spPr>
          <a:xfrm>
            <a:off x="6862510" y="437434"/>
            <a:ext cx="17524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2017.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04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966" y="1088572"/>
            <a:ext cx="8416834" cy="503759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Naziv natječaja: Javni poziv za prijavu projekata udruga koje pružaju usluge pomoćnika u nastavi/stručno komunikacijskih posrednika djeci s teškoćama u razvoju za 2017./2018. školsku godinu</a:t>
            </a:r>
          </a:p>
          <a:p>
            <a:pPr marL="0" indent="0">
              <a:buFontTx/>
              <a:buNone/>
              <a:defRPr/>
            </a:pPr>
            <a:endParaRPr lang="hr-HR" altLang="sr-Latn-RS" sz="1400" dirty="0"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hr-HR" altLang="sr-Latn-RS" sz="14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Cilj: </a:t>
            </a:r>
            <a:endParaRPr lang="en-US" altLang="sr-Latn-RS" sz="1400" b="1" dirty="0" smtClean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FontTx/>
              <a:buNone/>
              <a:defRPr/>
            </a:pPr>
            <a:endParaRPr lang="hr-HR" altLang="sr-Latn-RS" sz="14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lvl="1" indent="-342900" algn="just">
              <a:buFontTx/>
              <a:buAutoNum type="arabicPeriod"/>
              <a:defRPr/>
            </a:pP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osigurati usluge pomoćnika u nastavi djeci s teškoćama u razvoju tijekom izvršavanja zadataka koji zahtijevaju komunikacijsku, senzornu i motoričku aktivnost, u kretanju, pri uzimanju hrane i pića, u obavljanju higijenskih potreba tijekom svakodnevnih aktivnosti odgojno-obrazovnog procesa </a:t>
            </a:r>
          </a:p>
          <a:p>
            <a:pPr lvl="1" indent="-342900" algn="just">
              <a:buFontTx/>
              <a:buAutoNum type="arabicPeriod"/>
              <a:defRPr/>
            </a:pP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podržati projekte udruga koje pružaju usluge pomoćnika u nastavi/stručno komunikacijskih posrednika djeci s teškoćama u razvoju</a:t>
            </a:r>
          </a:p>
          <a:p>
            <a:pPr marL="0" indent="0">
              <a:buFontTx/>
              <a:buNone/>
              <a:defRPr/>
            </a:pPr>
            <a:endParaRPr lang="hr-HR" altLang="sr-Latn-RS" sz="1400" dirty="0"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hr-HR" altLang="sr-Latn-RS" sz="14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Rezultati: </a:t>
            </a:r>
            <a:endParaRPr lang="en-US" altLang="sr-Latn-RS" sz="1400" b="1" dirty="0" smtClean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FontTx/>
              <a:buNone/>
              <a:defRPr/>
            </a:pPr>
            <a:endParaRPr lang="hr-HR" altLang="sr-Latn-RS" sz="14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266700" indent="-266700">
              <a:buFont typeface="Wingdings" pitchFamily="2" charset="2"/>
              <a:buChar char="v"/>
              <a:defRPr/>
            </a:pP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prihvatljivi prijavitelji: udruge čije je primarno djelovanje usmjereno na područje skrbi o djeci s teškoćama u Republici Hrvatskoj </a:t>
            </a:r>
          </a:p>
          <a:p>
            <a:pPr marL="266700" indent="-266700">
              <a:buFont typeface="Wingdings" pitchFamily="2" charset="2"/>
              <a:buChar char="v"/>
              <a:defRPr/>
            </a:pP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datum objave: </a:t>
            </a:r>
            <a:r>
              <a:rPr lang="hr-HR" altLang="sr-Latn-RS" sz="14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lipanj 2017. godine</a:t>
            </a:r>
          </a:p>
          <a:p>
            <a:pPr marL="266700" indent="-266700">
              <a:buFont typeface="Wingdings" pitchFamily="2" charset="2"/>
              <a:buChar char="v"/>
              <a:defRPr/>
            </a:pP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iznos sredstava:ukupna vrijednost osiguranih bespovratnih sredstava udrugama za pružanje usluga pomoćnika u nastavi/stručno komunikacijskih posrednika djeci s teškoćama u razvoju </a:t>
            </a:r>
            <a:r>
              <a:rPr lang="pl-PL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za 2017./2018. školsku godinu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iznosi </a:t>
            </a:r>
            <a:r>
              <a:rPr lang="hr-HR" altLang="sr-Latn-RS" sz="14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10.000.000,00 kuna</a:t>
            </a:r>
            <a:endParaRPr lang="hr-HR" altLang="sr-Latn-RS" sz="1400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11</a:t>
            </a:fld>
            <a:endParaRPr lang="hr-HR" altLang="sr-Latn-RS"/>
          </a:p>
        </p:txBody>
      </p:sp>
      <p:sp>
        <p:nvSpPr>
          <p:cNvPr id="2" name="Rectangle 1"/>
          <p:cNvSpPr/>
          <p:nvPr/>
        </p:nvSpPr>
        <p:spPr>
          <a:xfrm>
            <a:off x="6775882" y="449009"/>
            <a:ext cx="17524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2017.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17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634" y="1828800"/>
            <a:ext cx="8268789" cy="50292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endParaRPr lang="hr-HR" altLang="sr-Latn-RS" sz="2800" b="1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hr-HR" altLang="sr-Latn-RS" sz="28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4</a:t>
            </a:r>
            <a:r>
              <a:rPr lang="hr-HR" altLang="sr-Latn-RS" sz="28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.</a:t>
            </a:r>
          </a:p>
          <a:p>
            <a:pPr marL="0" indent="0" algn="ctr">
              <a:buFontTx/>
              <a:buNone/>
              <a:defRPr/>
            </a:pPr>
            <a:r>
              <a:rPr lang="hr-HR" altLang="sr-Latn-RS" sz="28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Sufinanciranje posebnih programa obrazovanja pripadnika nacionalnih manjina u Republici Hrvatskoj</a:t>
            </a:r>
          </a:p>
          <a:p>
            <a:pPr marL="0" indent="0" algn="ctr">
              <a:buFontTx/>
              <a:buNone/>
              <a:defRPr/>
            </a:pPr>
            <a:endParaRPr lang="hr-HR" altLang="sr-Latn-RS" sz="28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sz="28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None/>
            </a:pPr>
            <a:endParaRPr lang="hr-HR" sz="16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12</a:t>
            </a:fld>
            <a:endParaRPr lang="hr-HR" altLang="sr-Latn-RS"/>
          </a:p>
        </p:txBody>
      </p:sp>
      <p:sp>
        <p:nvSpPr>
          <p:cNvPr id="2" name="Rectangle 1"/>
          <p:cNvSpPr/>
          <p:nvPr/>
        </p:nvSpPr>
        <p:spPr>
          <a:xfrm>
            <a:off x="6616897" y="443382"/>
            <a:ext cx="17524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2017.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88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31" y="1193074"/>
            <a:ext cx="8451669" cy="4933089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hr-HR" altLang="sr-Latn-RS" sz="18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Naziv natječaja: Javni </a:t>
            </a:r>
            <a:r>
              <a:rPr lang="hr-HR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poziv</a:t>
            </a:r>
            <a:r>
              <a:rPr lang="en-US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za </a:t>
            </a:r>
            <a:r>
              <a:rPr lang="hr-HR" altLang="sr-Latn-RS" sz="18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sufinanciranje posebnih programa obrazovanja pripadnika nacionalnih manjina u Republici Hrvatskoj</a:t>
            </a:r>
          </a:p>
          <a:p>
            <a:pPr algn="ctr">
              <a:defRPr/>
            </a:pPr>
            <a:endParaRPr lang="en-US" altLang="sr-Latn-RS" sz="2000" b="1" dirty="0" smtClean="0"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None/>
              <a:defRPr/>
            </a:pPr>
            <a:endParaRPr lang="hr-HR" altLang="sr-Latn-RS" sz="2000" b="1" dirty="0">
              <a:latin typeface="Georgia" panose="02040502050405020303" pitchFamily="18" charset="0"/>
              <a:cs typeface="Tahoma" pitchFamily="34" charset="0"/>
            </a:endParaRPr>
          </a:p>
          <a:p>
            <a:pPr marL="266700" indent="-266700" algn="just">
              <a:buFont typeface="Wingdings" pitchFamily="2" charset="2"/>
              <a:buChar char="v"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priprema i organiziranje posebnih oblika nastave (sedmodnevnih ljetnih škola učenja jezika i kulture nacionalnih manjina u Republici Hrvatskoj)</a:t>
            </a:r>
          </a:p>
          <a:p>
            <a:pPr algn="just">
              <a:buFont typeface="Wingdings" pitchFamily="2" charset="2"/>
              <a:buChar char="v"/>
              <a:defRPr/>
            </a:pPr>
            <a:endParaRPr lang="hr-HR" altLang="sr-Latn-RS" sz="1600" b="1" i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266700" indent="-266700" algn="just">
              <a:buFont typeface="Wingdings" pitchFamily="2" charset="2"/>
              <a:buChar char="v"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namijenjeno udrugama nacionalnih manjina koje provode odgojno-obrazovne programe učenja jezika i kulture nacionalnih manjina, odnosno učenicima pripadnicima nacionalnih manjina u osnovnim i srednjim školama</a:t>
            </a:r>
          </a:p>
          <a:p>
            <a:pPr algn="just">
              <a:defRPr/>
            </a:pPr>
            <a:endParaRPr lang="hr-HR" altLang="sr-Latn-RS" sz="1600" dirty="0">
              <a:effectLst>
                <a:outerShdw blurRad="38100" dist="38100" dir="2700000" algn="tl">
                  <a:srgbClr val="C0C0C0"/>
                </a:outerShdw>
              </a:effectLst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hr-HR" sz="16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13</a:t>
            </a:fld>
            <a:endParaRPr lang="hr-HR" altLang="sr-Latn-RS"/>
          </a:p>
        </p:txBody>
      </p:sp>
      <p:sp>
        <p:nvSpPr>
          <p:cNvPr id="2" name="Rectangle 1"/>
          <p:cNvSpPr/>
          <p:nvPr/>
        </p:nvSpPr>
        <p:spPr>
          <a:xfrm>
            <a:off x="6775882" y="433757"/>
            <a:ext cx="17524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2017.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41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31" y="905691"/>
            <a:ext cx="8451669" cy="5220473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hr-HR" altLang="sr-Latn-RS" sz="16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Dokumenti</a:t>
            </a:r>
            <a:r>
              <a:rPr lang="en-US" altLang="sr-Latn-RS" sz="16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:</a:t>
            </a:r>
            <a:endParaRPr lang="hr-HR" altLang="sr-Latn-RS" sz="16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eaLnBrk="1" hangingPunct="1">
              <a:defRPr/>
            </a:pPr>
            <a:endParaRPr lang="hr-HR" altLang="sr-Latn-RS" sz="16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355600" indent="-355600" eaLnBrk="1" hangingPunct="1">
              <a:buFont typeface="Wingdings" pitchFamily="2" charset="2"/>
              <a:buChar char="v"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Zakon o odgoju i obrazovanju na jeziku i pismu nacionalnih manjina</a:t>
            </a:r>
          </a:p>
          <a:p>
            <a:pPr marL="355600" indent="-355600" eaLnBrk="1" hangingPunct="1">
              <a:buFont typeface="Wingdings" pitchFamily="2" charset="2"/>
              <a:buChar char="v"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Državni pedagoški standardi osnovnoškolskog i srednjoškolskog sustava odgoja i obrazovanja</a:t>
            </a:r>
          </a:p>
          <a:p>
            <a:pPr marL="355600" indent="-355600" eaLnBrk="1" hangingPunct="1">
              <a:buFont typeface="Wingdings" pitchFamily="2" charset="2"/>
              <a:buChar char="v"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Odluka o raspodjeli financijskih sredstava za sufinanciranje posebnih programa obrazovanja nacionalnih manjina u Republici Hrvatskoj</a:t>
            </a:r>
          </a:p>
          <a:p>
            <a:pPr eaLnBrk="1" hangingPunct="1">
              <a:defRPr/>
            </a:pPr>
            <a:endParaRPr lang="hr-HR" altLang="sr-Latn-RS" sz="1600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Rezultati: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 školskoj godini 2015./2016. za posebni oblik nastave (ljetne škole) za učenike pripadnike nacionalnih manjina odobrena su sredstva u iznosu od 581.000,00 kuna</a:t>
            </a:r>
          </a:p>
          <a:p>
            <a:pPr eaLnBrk="1" hangingPunct="1">
              <a:defRPr/>
            </a:pP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za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sedam (7) ljetnih škola. 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Ljetne škole organiziraju i provode manjinske udruge čije je primarno djelovanje</a:t>
            </a:r>
          </a:p>
          <a:p>
            <a:pPr eaLnBrk="1" hangingPunct="1">
              <a:defRPr/>
            </a:pP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usmjereno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na područje odgoja i obrazovanja učenika pripadnika nacionalnih manjina</a:t>
            </a:r>
          </a:p>
          <a:p>
            <a:pPr eaLnBrk="1" hangingPunct="1">
              <a:defRPr/>
            </a:pP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Republici Hrvatskoj.</a:t>
            </a:r>
          </a:p>
          <a:p>
            <a:pPr eaLnBrk="1" hangingPunct="1">
              <a:defRPr/>
            </a:pPr>
            <a:endParaRPr lang="hr-HR" altLang="sr-Latn-RS" sz="1600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Dinamika raspisivanja natječaja u 2016./2017. školskoj </a:t>
            </a:r>
            <a:r>
              <a:rPr lang="hr-HR" altLang="sr-Latn-RS" sz="16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godini</a:t>
            </a:r>
            <a:endParaRPr lang="hr-HR" altLang="sr-Latn-RS" sz="16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v"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Javni poziv – </a:t>
            </a: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kraj travnja 2017. </a:t>
            </a:r>
          </a:p>
          <a:p>
            <a:pPr marL="0" indent="0">
              <a:buNone/>
            </a:pPr>
            <a:endParaRPr lang="hr-HR" sz="16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14</a:t>
            </a:fld>
            <a:endParaRPr lang="hr-HR" altLang="sr-Latn-RS"/>
          </a:p>
        </p:txBody>
      </p:sp>
      <p:sp>
        <p:nvSpPr>
          <p:cNvPr id="2" name="Rectangle 1"/>
          <p:cNvSpPr/>
          <p:nvPr/>
        </p:nvSpPr>
        <p:spPr>
          <a:xfrm>
            <a:off x="6775883" y="432021"/>
            <a:ext cx="17524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2017.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85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Financiranje -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sredstva osigurana u Državnom proračunu</a:t>
            </a:r>
          </a:p>
          <a:p>
            <a:pPr marL="0" indent="0" eaLnBrk="1" hangingPunct="1">
              <a:buFontTx/>
              <a:buNone/>
              <a:defRPr/>
            </a:pPr>
            <a:endParaRPr lang="hr-HR" altLang="sr-Latn-RS" sz="16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355600" indent="-355600" algn="just" eaLnBrk="1" hangingPunct="1">
              <a:buFont typeface="Wingdings" pitchFamily="2" charset="2"/>
              <a:buChar char="v"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za sufinanciranje posebnih oblika nastave (ljetnih škola) na Aktivnosti: </a:t>
            </a:r>
            <a:r>
              <a:rPr lang="hr-HR" altLang="sr-Latn-RS" sz="1600" i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Posebni programi obrazovanja za provođenje programa nacionalnih manjina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 u 2017. godini osigurano je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     </a:t>
            </a: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650.000,00 kuna</a:t>
            </a:r>
          </a:p>
          <a:p>
            <a:pPr marL="0" indent="0" eaLnBrk="1" hangingPunct="1">
              <a:buFontTx/>
              <a:buNone/>
              <a:defRPr/>
            </a:pPr>
            <a:endParaRPr lang="hr-HR" altLang="sr-Latn-RS" sz="16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Raspon iznosa koji se može dodijeliti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</a:p>
          <a:p>
            <a:pPr marL="355600" indent="-355600" eaLnBrk="1" hangingPunct="1">
              <a:buFont typeface="Wingdings" pitchFamily="2" charset="2"/>
              <a:buChar char="v"/>
              <a:defRPr/>
            </a:pP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do 1.000,00 kuna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 učeniku/učenici pripadniku/pripadnici nacionalne manjine </a:t>
            </a:r>
          </a:p>
          <a:p>
            <a:pPr marL="355600" indent="-355600" eaLnBrk="1" hangingPunct="1">
              <a:buFontTx/>
              <a:buNone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    (za prijevoz i smještaj učenika, za nabavu potrebnih didaktičkih materijala za potrebe organiziranja programa ljetne škole)</a:t>
            </a:r>
          </a:p>
          <a:p>
            <a:pPr marL="0" indent="0" eaLnBrk="1" hangingPunct="1">
              <a:buFontTx/>
              <a:buChar char="-"/>
              <a:defRPr/>
            </a:pPr>
            <a:endParaRPr lang="hr-HR" altLang="sr-Latn-RS" sz="16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Očekivani broj potpora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</a:p>
          <a:p>
            <a:pPr marL="355600" indent="-355600" eaLnBrk="1" hangingPunct="1">
              <a:buFont typeface="Wingdings" pitchFamily="2" charset="2"/>
              <a:buChar char="v"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do 12 potpora</a:t>
            </a:r>
          </a:p>
          <a:p>
            <a:pPr marL="0" indent="0">
              <a:buNone/>
            </a:pPr>
            <a:endParaRPr lang="hr-HR" sz="16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15</a:t>
            </a:fld>
            <a:endParaRPr lang="hr-HR" altLang="sr-Latn-RS"/>
          </a:p>
        </p:txBody>
      </p:sp>
      <p:sp>
        <p:nvSpPr>
          <p:cNvPr id="2" name="Rectangle 1"/>
          <p:cNvSpPr/>
          <p:nvPr/>
        </p:nvSpPr>
        <p:spPr>
          <a:xfrm>
            <a:off x="6735780" y="433757"/>
            <a:ext cx="17524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2017.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21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870858"/>
            <a:ext cx="8477794" cy="5381896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Način prijave</a:t>
            </a:r>
            <a:endParaRPr lang="hr-HR" altLang="sr-Latn-RS" sz="1600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266700" indent="-266700" eaLnBrk="1" hangingPunct="1">
              <a:buFont typeface="Wingdings" pitchFamily="2" charset="2"/>
              <a:buChar char="v"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izvornik i obvezujući prilozi poštom </a:t>
            </a:r>
          </a:p>
          <a:p>
            <a:pPr marL="0" indent="0" eaLnBrk="1" hangingPunct="1">
              <a:buFontTx/>
              <a:buNone/>
              <a:defRPr/>
            </a:pPr>
            <a:endParaRPr lang="hr-HR" altLang="sr-Latn-RS" sz="16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Mjesto prijave, detaljnih obavijesti i pravodobnih informacija</a:t>
            </a:r>
            <a:endParaRPr lang="hr-HR" altLang="sr-Latn-RS" sz="16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		Ministarstvo znanosti i obrazovanja </a:t>
            </a:r>
          </a:p>
          <a:p>
            <a:pPr marL="0" indent="0" eaLnBrk="1" hangingPunct="1">
              <a:buFontTx/>
              <a:buNone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			Donje Svetice 38</a:t>
            </a:r>
          </a:p>
          <a:p>
            <a:pPr marL="0" indent="0" eaLnBrk="1" hangingPunct="1">
              <a:buFontTx/>
              <a:buNone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			 10 000 Zagreb</a:t>
            </a:r>
          </a:p>
          <a:p>
            <a:pPr marL="0" indent="0" eaLnBrk="1" hangingPunct="1">
              <a:buFontTx/>
              <a:buNone/>
              <a:defRPr/>
            </a:pPr>
            <a:endParaRPr lang="hr-HR" altLang="sr-Latn-RS" sz="1600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Dostupnost obavijesti i rezultata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</a:p>
          <a:p>
            <a:pPr marL="266700" indent="-266700" eaLnBrk="1" hangingPunct="1">
              <a:buFont typeface="Wingdings" pitchFamily="2" charset="2"/>
              <a:buChar char="v"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http://www.mzo.hr</a:t>
            </a:r>
          </a:p>
          <a:p>
            <a:pPr marL="266700" indent="-266700" eaLnBrk="1" hangingPunct="1">
              <a:buFont typeface="Wingdings" pitchFamily="2" charset="2"/>
              <a:buChar char="v"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telefon: +385 (1) 4594 357</a:t>
            </a:r>
          </a:p>
          <a:p>
            <a:pPr marL="266700" indent="-266700" eaLnBrk="1" hangingPunct="1">
              <a:buFont typeface="Wingdings" pitchFamily="2" charset="2"/>
              <a:buChar char="v"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faks: +385 (1) 4594 319</a:t>
            </a:r>
          </a:p>
          <a:p>
            <a:pPr marL="266700" indent="-266700" eaLnBrk="1" hangingPunct="1">
              <a:buFont typeface="Wingdings" pitchFamily="2" charset="2"/>
              <a:buChar char="v"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e-pošta: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  <a:hlinkClick r:id="rId2"/>
              </a:rPr>
              <a:t>nacionalne-manjine@mzo.hr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</a:p>
          <a:p>
            <a:pPr marL="0" indent="0" eaLnBrk="1" hangingPunct="1">
              <a:buFontTx/>
              <a:buNone/>
              <a:defRPr/>
            </a:pPr>
            <a:endParaRPr lang="hr-HR" altLang="sr-Latn-RS" sz="16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Prosudbu obavlja nezavisno stručno tijelo koje imenuje ministar </a:t>
            </a:r>
          </a:p>
          <a:p>
            <a:pPr marL="266700" indent="-266700" eaLnBrk="1" hangingPunct="1">
              <a:buFont typeface="Wingdings" pitchFamily="2" charset="2"/>
              <a:buChar char="v"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(Povjerenstvo za raspodjelu sredstava namijenjenih sufinanciranju odgojno-obrazovnih programa nacionalnih manjina u RH u 2017. godini)</a:t>
            </a:r>
            <a:endParaRPr lang="hr-HR" altLang="sr-Latn-RS" sz="16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Očekivani rezultati i isplata sredstava temeljem ministrove odluke</a:t>
            </a:r>
          </a:p>
          <a:p>
            <a:pPr marL="266700" indent="-266700">
              <a:buFont typeface="Wingdings" pitchFamily="2" charset="2"/>
              <a:buChar char="v"/>
              <a:defRPr/>
            </a:pP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tijekom lipnja 2017.</a:t>
            </a:r>
          </a:p>
          <a:p>
            <a:pPr marL="0" indent="0">
              <a:buNone/>
            </a:pPr>
            <a:endParaRPr lang="hr-HR" sz="16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16</a:t>
            </a:fld>
            <a:endParaRPr lang="hr-HR" altLang="sr-Latn-RS"/>
          </a:p>
        </p:txBody>
      </p:sp>
      <p:sp>
        <p:nvSpPr>
          <p:cNvPr id="2" name="Rectangle 1"/>
          <p:cNvSpPr/>
          <p:nvPr/>
        </p:nvSpPr>
        <p:spPr>
          <a:xfrm>
            <a:off x="6852885" y="460483"/>
            <a:ext cx="17524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2017.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55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  <a:defRPr/>
            </a:pPr>
            <a:endParaRPr lang="en-US" altLang="sr-Latn-RS" sz="2800" b="1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en-US" altLang="sr-Latn-RS" sz="2800" b="1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hr-HR" altLang="sr-Latn-RS" sz="28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5</a:t>
            </a:r>
            <a:r>
              <a:rPr lang="hr-HR" altLang="sr-Latn-RS" sz="28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.</a:t>
            </a:r>
          </a:p>
          <a:p>
            <a:pPr marL="0" indent="0" algn="ctr">
              <a:buFontTx/>
              <a:buNone/>
              <a:defRPr/>
            </a:pPr>
            <a:r>
              <a:rPr lang="hr-HR" altLang="sr-Latn-RS" sz="28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Javni pozivi u području znanosti</a:t>
            </a:r>
          </a:p>
          <a:p>
            <a:pPr marL="0" indent="0" algn="ctr">
              <a:buFontTx/>
              <a:buNone/>
              <a:defRPr/>
            </a:pPr>
            <a:endParaRPr lang="hr-HR" altLang="sr-Latn-RS" sz="48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sz="48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hr-HR" altLang="sr-Latn-RS" sz="16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Amalija Babić, prof.</a:t>
            </a:r>
          </a:p>
          <a:p>
            <a:pPr marL="0" indent="0" algn="ctr">
              <a:buFontTx/>
              <a:buNone/>
              <a:defRPr/>
            </a:pPr>
            <a:r>
              <a:rPr lang="hr-HR" altLang="sr-Latn-RS" sz="16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Uprava za znanost i tehnologiju</a:t>
            </a:r>
          </a:p>
          <a:p>
            <a:pPr marL="0" indent="0">
              <a:buNone/>
            </a:pPr>
            <a:endParaRPr lang="hr-HR" sz="16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17</a:t>
            </a:fld>
            <a:endParaRPr lang="hr-HR" altLang="sr-Latn-RS"/>
          </a:p>
        </p:txBody>
      </p:sp>
      <p:sp>
        <p:nvSpPr>
          <p:cNvPr id="2" name="Rectangle 1"/>
          <p:cNvSpPr/>
          <p:nvPr/>
        </p:nvSpPr>
        <p:spPr>
          <a:xfrm>
            <a:off x="6934397" y="433758"/>
            <a:ext cx="17524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2017.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71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634" y="1166950"/>
            <a:ext cx="8347166" cy="4959214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Bespovratna financijska sredstva dodjeljuju se u sljedećim tematskim i</a:t>
            </a:r>
          </a:p>
          <a:p>
            <a:pPr>
              <a:buFontTx/>
              <a:buNone/>
              <a:defRPr/>
            </a:pP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programskim područjima:</a:t>
            </a:r>
            <a:b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</a:br>
            <a:endParaRPr lang="hr-HR" altLang="sr-Latn-RS" sz="16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SKUPOVI/ŠKOLE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/>
            </a:r>
            <a:b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</a:b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priprema i održavanje znanstvenih i znanstvenostručnih skupova i škola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ČASOPISI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/>
            </a:r>
            <a:b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</a:b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potpora izdavanju znanstvenih časopisa i časopisa za popularizaciju znanosti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KNJIGE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/>
            </a:r>
            <a:b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</a:b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potpora izdavanju znanstvenih knjiga i visokoškolskih udžbenika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UDRUGE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/>
            </a:r>
            <a:b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</a:b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redovna djelatnost znanstvenih i znanstvenostručnih udruga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POPULARIZACIJE ZNANOSTI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/>
            </a:r>
            <a:b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</a:b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provedba programa popularizacije znanosti</a:t>
            </a:r>
          </a:p>
          <a:p>
            <a:pPr marL="0" indent="0">
              <a:buFontTx/>
              <a:buNone/>
              <a:defRPr/>
            </a:pPr>
            <a:endParaRPr lang="hr-HR" altLang="sr-Latn-RS" sz="1600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>
              <a:buFontTx/>
              <a:buNone/>
              <a:defRPr/>
            </a:pP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Namijenjeno</a:t>
            </a:r>
            <a:r>
              <a:rPr lang="hr-HR" altLang="sr-Latn-RS" sz="1600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:</a:t>
            </a:r>
            <a:r>
              <a:rPr lang="hr-HR" altLang="sr-Latn-RS" sz="1600" dirty="0">
                <a:latin typeface="Georgia" panose="02040502050405020303" pitchFamily="18" charset="0"/>
                <a:cs typeface="Tahoma" pitchFamily="34" charset="0"/>
              </a:rPr>
              <a:t> </a:t>
            </a:r>
            <a:endParaRPr lang="hr-HR" altLang="sr-Latn-RS" sz="16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>
              <a:buFontTx/>
              <a:buNone/>
              <a:defRPr/>
            </a:pP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-	organizacijama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civilnog društva (pojedinačnim udrugama, savezima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ili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mrežama</a:t>
            </a:r>
          </a:p>
          <a:p>
            <a:pPr>
              <a:buFontTx/>
              <a:buNone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     udruga, registriranima kao udruge)</a:t>
            </a:r>
          </a:p>
          <a:p>
            <a:pPr>
              <a:buFontTx/>
              <a:buNone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-	znanstveno-istraživačkim ustanovama </a:t>
            </a:r>
          </a:p>
          <a:p>
            <a:pPr eaLnBrk="1" hangingPunct="1">
              <a:buFontTx/>
              <a:buNone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-	pravnim osobama registriranima za nakladničku/izdavačku djelatnost</a:t>
            </a:r>
            <a:endParaRPr lang="hr-HR" altLang="sr-Latn-RS" sz="1600" dirty="0"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None/>
            </a:pPr>
            <a:endParaRPr lang="hr-HR" sz="16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18</a:t>
            </a:fld>
            <a:endParaRPr lang="hr-HR" altLang="sr-Latn-RS"/>
          </a:p>
        </p:txBody>
      </p:sp>
      <p:sp>
        <p:nvSpPr>
          <p:cNvPr id="2" name="Rectangle 1"/>
          <p:cNvSpPr/>
          <p:nvPr/>
        </p:nvSpPr>
        <p:spPr>
          <a:xfrm>
            <a:off x="6775882" y="447059"/>
            <a:ext cx="17524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2017.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0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674" y="1114698"/>
            <a:ext cx="8408126" cy="5199016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r-HR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Dokumenti: </a:t>
            </a:r>
            <a:br>
              <a:rPr lang="hr-HR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</a:br>
            <a:endParaRPr lang="hr-HR" sz="16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342000" indent="-342000">
              <a:buFont typeface="Wingdings" pitchFamily="2" charset="2"/>
              <a:buChar char="v"/>
              <a:defRPr/>
            </a:pPr>
            <a:r>
              <a:rPr lang="hr-HR" sz="1600" i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Zakon o znanstvenoj djelatnosti i visokom obrazovanju</a:t>
            </a:r>
          </a:p>
          <a:p>
            <a:pPr marL="342000" indent="-342000">
              <a:buFont typeface="Wingdings" pitchFamily="2" charset="2"/>
              <a:buChar char="v"/>
              <a:defRPr/>
            </a:pPr>
            <a:r>
              <a:rPr lang="hr-HR" sz="1600" i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Pravila o financijskoj potpori znanstvenim i znanstvenostručnim skupovima i školama,  znanstvenim i znanstvenostručnim udrugama te programima popularizacije znanosti</a:t>
            </a:r>
          </a:p>
          <a:p>
            <a:pPr marL="342000" indent="-342000">
              <a:buFont typeface="Wingdings" pitchFamily="2" charset="2"/>
              <a:buChar char="v"/>
              <a:defRPr/>
            </a:pPr>
            <a:r>
              <a:rPr lang="hr-HR" sz="1600" i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Kriteriji za financijsku potporu znanstvenim časopisima i časopisima za  popularizaciju znanosti</a:t>
            </a:r>
          </a:p>
          <a:p>
            <a:pPr marL="342000" indent="-342000">
              <a:buFont typeface="Wingdings" pitchFamily="2" charset="2"/>
              <a:buChar char="v"/>
              <a:defRPr/>
            </a:pPr>
            <a:r>
              <a:rPr lang="hr-HR" sz="1600" i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Kriteriji za financijsku potporu izdavanju znanstvenih knjiga i visokoškolskih udžbenika</a:t>
            </a:r>
          </a:p>
          <a:p>
            <a:pPr marL="0" indent="0" algn="ctr">
              <a:buFontTx/>
              <a:buNone/>
              <a:defRPr/>
            </a:pPr>
            <a:r>
              <a:rPr lang="hr-HR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/>
            </a:r>
            <a:br>
              <a:rPr lang="hr-HR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</a:br>
            <a:r>
              <a:rPr lang="hr-HR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		</a:t>
            </a:r>
          </a:p>
          <a:p>
            <a:pPr marL="0" indent="0">
              <a:buFontTx/>
              <a:buNone/>
              <a:defRPr/>
            </a:pPr>
            <a:r>
              <a:rPr lang="hr-HR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Prosudba:</a:t>
            </a:r>
          </a:p>
          <a:p>
            <a:pPr marL="342000" indent="-342000" eaLnBrk="1" hangingPunct="1">
              <a:buFontTx/>
              <a:buNone/>
              <a:defRPr/>
            </a:pPr>
            <a:r>
              <a:rPr lang="hr-HR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Prosudbu obavljaju nezavisna stručna tijela koja imenuje ministar</a:t>
            </a:r>
            <a:br>
              <a:rPr lang="hr-HR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</a:br>
            <a:endParaRPr lang="hr-HR" sz="16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342000" indent="-342000" eaLnBrk="1" hangingPunct="1">
              <a:buFontTx/>
              <a:buNone/>
              <a:defRPr/>
            </a:pPr>
            <a:r>
              <a:rPr lang="hr-HR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-	Povjerenstvo za znanstvene skupove i znanstvene udruge</a:t>
            </a:r>
            <a:endParaRPr lang="hr-HR" sz="1600" i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342000" indent="-342000" eaLnBrk="1" hangingPunct="1">
              <a:buFontTx/>
              <a:buNone/>
              <a:defRPr/>
            </a:pPr>
            <a:r>
              <a:rPr lang="hr-HR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-	Povjerenstvo za znanstveno-izdavačku djelatnost</a:t>
            </a:r>
          </a:p>
          <a:p>
            <a:pPr marL="0" indent="0">
              <a:defRPr/>
            </a:pPr>
            <a:endParaRPr lang="hr-HR" sz="1600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None/>
            </a:pPr>
            <a:endParaRPr lang="hr-HR" sz="16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19</a:t>
            </a:fld>
            <a:endParaRPr lang="hr-HR" altLang="sr-Latn-RS"/>
          </a:p>
        </p:txBody>
      </p:sp>
      <p:sp>
        <p:nvSpPr>
          <p:cNvPr id="2" name="Rectangle 1"/>
          <p:cNvSpPr/>
          <p:nvPr/>
        </p:nvSpPr>
        <p:spPr>
          <a:xfrm>
            <a:off x="6934397" y="453007"/>
            <a:ext cx="175240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2017.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61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F955621-ED75-413A-97C3-F3C9E50319C5}" type="slidenum">
              <a:rPr lang="hr-HR" altLang="en-US">
                <a:solidFill>
                  <a:schemeClr val="accent2"/>
                </a:solidFill>
                <a:latin typeface="Book Antiqua" panose="02040602050305030304" pitchFamily="18" charset="0"/>
              </a:rPr>
              <a:pPr eaLnBrk="1" hangingPunct="1"/>
              <a:t>2</a:t>
            </a:fld>
            <a:endParaRPr lang="hr-HR" altLang="en-US">
              <a:solidFill>
                <a:schemeClr val="accent2"/>
              </a:solidFill>
              <a:latin typeface="Book Antiqua" panose="02040602050305030304" pitchFamily="18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73138"/>
            <a:ext cx="8540750" cy="505618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  <a:defRPr/>
            </a:pPr>
            <a:r>
              <a:rPr lang="hr-HR" altLang="sr-Latn-RS" sz="20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Sadržaj:</a:t>
            </a:r>
          </a:p>
          <a:p>
            <a:pPr>
              <a:defRPr/>
            </a:pPr>
            <a:endParaRPr lang="hr-HR" altLang="sr-Latn-RS" sz="20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>
              <a:buFontTx/>
              <a:buAutoNum type="arabicParenR"/>
              <a:defRPr/>
            </a:pPr>
            <a:r>
              <a:rPr lang="hr-HR" altLang="sr-Latn-RS" sz="2000" b="1" dirty="0">
                <a:solidFill>
                  <a:srgbClr val="0070C0"/>
                </a:solidFill>
                <a:latin typeface="Georgia" panose="02040502050405020303" pitchFamily="18" charset="0"/>
                <a:cs typeface="Tahoma" pitchFamily="34" charset="0"/>
              </a:rPr>
              <a:t>  Izvaninstitucionalni odgoj i obrazovanje djece i mladih</a:t>
            </a:r>
          </a:p>
          <a:p>
            <a:pPr>
              <a:buFontTx/>
              <a:buAutoNum type="arabicParenR"/>
              <a:defRPr/>
            </a:pPr>
            <a:r>
              <a:rPr lang="hr-HR" altLang="sr-Latn-RS" sz="20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 Izrada udžbenika za slijepe i slabovidne učenike i studente </a:t>
            </a:r>
          </a:p>
          <a:p>
            <a:pPr>
              <a:buFontTx/>
              <a:buAutoNum type="arabicParenR"/>
              <a:defRPr/>
            </a:pPr>
            <a:r>
              <a:rPr lang="hr-HR" altLang="sr-Latn-RS" sz="2000" b="1" dirty="0">
                <a:solidFill>
                  <a:srgbClr val="0070C0"/>
                </a:solidFill>
                <a:latin typeface="Georgia" panose="02040502050405020303" pitchFamily="18" charset="0"/>
                <a:cs typeface="Tahoma" pitchFamily="34" charset="0"/>
              </a:rPr>
              <a:t>  Pružanje usluge pomoćnika u nastavi učenicima s teškoćama u razvoju</a:t>
            </a:r>
          </a:p>
          <a:p>
            <a:pPr marL="355600" indent="-355600">
              <a:buFontTx/>
              <a:buAutoNum type="arabicParenR"/>
              <a:defRPr/>
            </a:pPr>
            <a:r>
              <a:rPr lang="hr-HR" altLang="sr-Latn-RS" sz="20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Sufinanciranje posebnih programa obrazovanja pripadnika nacionalnih   manjina u Republici Hrvatskoj</a:t>
            </a:r>
          </a:p>
          <a:p>
            <a:pPr>
              <a:buFontTx/>
              <a:buAutoNum type="arabicParenR"/>
              <a:defRPr/>
            </a:pPr>
            <a:r>
              <a:rPr lang="hr-HR" altLang="sr-Latn-RS" sz="2000" b="1" dirty="0">
                <a:solidFill>
                  <a:srgbClr val="0070C0"/>
                </a:solidFill>
                <a:latin typeface="Georgia" panose="02040502050405020303" pitchFamily="18" charset="0"/>
                <a:cs typeface="Tahoma" pitchFamily="34" charset="0"/>
              </a:rPr>
              <a:t>  Javni pozivi u području znanosti</a:t>
            </a:r>
          </a:p>
          <a:p>
            <a:pPr marL="355600" indent="-355600">
              <a:buFontTx/>
              <a:buAutoNum type="arabicParenR"/>
              <a:defRPr/>
            </a:pPr>
            <a:r>
              <a:rPr lang="hr-HR" altLang="sr-Latn-RS" sz="20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Natječaji </a:t>
            </a:r>
            <a:r>
              <a:rPr lang="hr-HR" altLang="sr-Latn-RS" sz="20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financirani u okviru sredstava iz Europskog socijalnog fonda – OP Učinkoviti ljudski potencijal 2014.-2020.</a:t>
            </a:r>
          </a:p>
          <a:p>
            <a:pPr>
              <a:defRPr/>
            </a:pPr>
            <a:endParaRPr lang="hr-HR" altLang="sr-Latn-RS" sz="20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arenR"/>
              <a:defRPr/>
            </a:pPr>
            <a:endParaRPr lang="hr-HR" altLang="sr-Latn-RS" sz="20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buNone/>
              <a:defRPr/>
            </a:pPr>
            <a:endParaRPr lang="sr-Latn-RS" sz="20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8045450" y="379413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sr-Latn-RS" altLang="en-US" sz="2000">
              <a:solidFill>
                <a:srgbClr val="EAEAEA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44874" y="436326"/>
            <a:ext cx="17524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</a:t>
            </a:r>
            <a:r>
              <a:rPr lang="hr-HR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2017.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96913" y="2085975"/>
            <a:ext cx="1927225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sz="1600" b="1" dirty="0">
                <a:solidFill>
                  <a:srgbClr val="002060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Znanstveni skupovi i škole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98500" y="3241675"/>
            <a:ext cx="1925638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hr-HR" altLang="x-none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Znanstveni</a:t>
            </a:r>
            <a:r>
              <a:rPr lang="hr-HR" altLang="x-none" sz="16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 </a:t>
            </a:r>
            <a:r>
              <a:rPr lang="hr-HR" altLang="x-none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časopisi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15963" y="4441825"/>
            <a:ext cx="1925637" cy="4524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hr-HR" altLang="x-none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Znanstvene knjige i visokoškolski udžbenici</a:t>
            </a:r>
          </a:p>
        </p:txBody>
      </p:sp>
      <p:sp>
        <p:nvSpPr>
          <p:cNvPr id="5" name="Rectangle 4"/>
          <p:cNvSpPr/>
          <p:nvPr/>
        </p:nvSpPr>
        <p:spPr>
          <a:xfrm>
            <a:off x="3124200" y="2085975"/>
            <a:ext cx="206057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2.313.600,00 kn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125788" y="3251200"/>
            <a:ext cx="2058987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12.277.500,00 kn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41663" y="4437063"/>
            <a:ext cx="204311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12.393.000,00 kn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25450" y="1044575"/>
            <a:ext cx="8167688" cy="36512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76200" tIns="76200" rIns="76200" bIns="76200" spcCol="1270" anchor="ctr"/>
          <a:lstStyle/>
          <a:p>
            <a:pPr defTabSz="8890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b="1" dirty="0">
                <a:solidFill>
                  <a:srgbClr val="C00000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Financiranje:</a:t>
            </a:r>
            <a:endParaRPr lang="hr-HR" dirty="0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24200" y="2543175"/>
            <a:ext cx="2060575" cy="49371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hr-HR" altLang="x-none" sz="1400" i="1" dirty="0" smtClean="0">
                <a:solidFill>
                  <a:srgbClr val="000000"/>
                </a:solidFill>
                <a:cs typeface="Tahoma" pitchFamily="34" charset="0"/>
              </a:rPr>
              <a:t>najveći iznos potpore</a:t>
            </a:r>
          </a:p>
          <a:p>
            <a:pPr algn="ctr" eaLnBrk="1" hangingPunct="1">
              <a:defRPr/>
            </a:pPr>
            <a:r>
              <a:rPr lang="hr-HR" altLang="x-none" sz="1400" dirty="0" smtClean="0">
                <a:solidFill>
                  <a:srgbClr val="002060"/>
                </a:solidFill>
                <a:cs typeface="Tahoma" pitchFamily="34" charset="0"/>
              </a:rPr>
              <a:t>50.000,00kn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124200" y="3708400"/>
            <a:ext cx="2060575" cy="50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hr-HR" altLang="x-none" sz="1400" i="1" dirty="0">
                <a:solidFill>
                  <a:srgbClr val="000000"/>
                </a:solidFill>
                <a:cs typeface="Tahoma" pitchFamily="34" charset="0"/>
              </a:rPr>
              <a:t>najveći iznos potpore</a:t>
            </a:r>
          </a:p>
          <a:p>
            <a:pPr algn="ctr" eaLnBrk="1" hangingPunct="1">
              <a:defRPr/>
            </a:pPr>
            <a:r>
              <a:rPr lang="hr-HR" altLang="x-none" sz="1400" dirty="0">
                <a:solidFill>
                  <a:srgbClr val="002060"/>
                </a:solidFill>
                <a:cs typeface="Tahoma" pitchFamily="34" charset="0"/>
              </a:rPr>
              <a:t>nije ograničeno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141663" y="4902200"/>
            <a:ext cx="2043112" cy="5524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hr-HR" altLang="x-none" sz="1400" i="1" dirty="0" smtClean="0">
                <a:solidFill>
                  <a:srgbClr val="000000"/>
                </a:solidFill>
                <a:cs typeface="Tahoma" pitchFamily="34" charset="0"/>
              </a:rPr>
              <a:t>najveći iznos potpore</a:t>
            </a:r>
          </a:p>
          <a:p>
            <a:pPr algn="ctr" eaLnBrk="1" hangingPunct="1">
              <a:defRPr/>
            </a:pPr>
            <a:r>
              <a:rPr lang="hr-HR" altLang="x-none" sz="1400" dirty="0" smtClean="0">
                <a:solidFill>
                  <a:srgbClr val="002060"/>
                </a:solidFill>
                <a:cs typeface="Tahoma" pitchFamily="34" charset="0"/>
              </a:rPr>
              <a:t>nije ograničeno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795963" y="1409700"/>
            <a:ext cx="1958975" cy="56832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76200" tIns="76200" rIns="76200" bIns="76200" spcCol="1270" anchor="ctr"/>
          <a:lstStyle/>
          <a:p>
            <a:pPr algn="ctr" defTabSz="8890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400" b="1" dirty="0">
                <a:solidFill>
                  <a:srgbClr val="C00000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Okvirni plan za organizacije civilnog društva</a:t>
            </a:r>
            <a:r>
              <a:rPr lang="hr-HR" sz="1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hr-HR" sz="1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826125" y="2085975"/>
            <a:ext cx="1928813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850.000,00kn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829300" y="3251200"/>
            <a:ext cx="1925638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sz="1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2.400.000,00kn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829300" y="4445000"/>
            <a:ext cx="1957388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sz="1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980.000,00kn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827713" y="2543175"/>
            <a:ext cx="1927225" cy="4905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sz="14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broj ugovora</a:t>
            </a:r>
          </a:p>
          <a:p>
            <a:pPr algn="ctr" eaLnBrk="1" hangingPunct="1">
              <a:defRPr/>
            </a:pPr>
            <a:r>
              <a:rPr lang="hr-HR" sz="1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55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829300" y="3708400"/>
            <a:ext cx="1925638" cy="530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sz="14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broj ugovora</a:t>
            </a:r>
          </a:p>
          <a:p>
            <a:pPr algn="ctr" eaLnBrk="1" hangingPunct="1">
              <a:defRPr/>
            </a:pPr>
            <a:r>
              <a:rPr lang="hr-HR" sz="1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829300" y="4902200"/>
            <a:ext cx="1958975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sz="14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broj ugovora</a:t>
            </a:r>
          </a:p>
          <a:p>
            <a:pPr algn="ctr" eaLnBrk="1" hangingPunct="1">
              <a:defRPr/>
            </a:pPr>
            <a:r>
              <a:rPr lang="hr-HR" sz="1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938463" y="1409700"/>
            <a:ext cx="2246312" cy="55245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76200" tIns="76200" rIns="76200" bIns="76200" anchor="ctr"/>
          <a:lstStyle>
            <a:lvl1pPr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altLang="x-none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Sredstva osigurana u </a:t>
            </a:r>
            <a:br>
              <a:rPr lang="hr-HR" altLang="x-none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</a:br>
            <a:r>
              <a:rPr lang="hr-HR" altLang="x-none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Državnom proračunu:</a:t>
            </a:r>
            <a:endParaRPr lang="hr-HR" altLang="x-none" sz="1400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anose="02040502050405020303" pitchFamily="18" charset="0"/>
              <a:cs typeface="Tahoma" pitchFamily="34" charset="0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5826124" y="452438"/>
            <a:ext cx="3211513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hr-HR" altLang="sr-Latn-RS" sz="1400" b="1" kern="0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DANI 2017.</a:t>
            </a:r>
            <a:endParaRPr lang="hr-HR" altLang="sr-Latn-RS" sz="1400" kern="0" dirty="0" smtClean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91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2438" y="2543175"/>
            <a:ext cx="2417762" cy="7032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Znanstvene i znanstvenostručne udruge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98500" y="3952875"/>
            <a:ext cx="1925638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hr-HR" altLang="x-none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Popularizacija znanosti</a:t>
            </a:r>
          </a:p>
        </p:txBody>
      </p:sp>
      <p:sp>
        <p:nvSpPr>
          <p:cNvPr id="5" name="Rectangle 4"/>
          <p:cNvSpPr/>
          <p:nvPr/>
        </p:nvSpPr>
        <p:spPr>
          <a:xfrm>
            <a:off x="3124200" y="2541588"/>
            <a:ext cx="192722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1.280.000,00 kn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141663" y="3948113"/>
            <a:ext cx="1925637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550.000,00kn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25450" y="1044575"/>
            <a:ext cx="8167688" cy="36512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76200" tIns="76200" rIns="76200" bIns="76200" spcCol="1270" anchor="ctr"/>
          <a:lstStyle/>
          <a:p>
            <a:pPr defTabSz="8890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b="1" dirty="0">
                <a:solidFill>
                  <a:srgbClr val="C00000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Financiranje:</a:t>
            </a:r>
            <a:endParaRPr lang="hr-HR" dirty="0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24200" y="2998788"/>
            <a:ext cx="1927225" cy="49371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hr-HR" altLang="x-none" sz="1400" i="1" dirty="0" smtClean="0">
                <a:solidFill>
                  <a:srgbClr val="000000"/>
                </a:solidFill>
                <a:cs typeface="Tahoma" pitchFamily="34" charset="0"/>
              </a:rPr>
              <a:t>najveći iznos potpore</a:t>
            </a:r>
          </a:p>
          <a:p>
            <a:pPr algn="ctr" eaLnBrk="1" hangingPunct="1">
              <a:defRPr/>
            </a:pPr>
            <a:r>
              <a:rPr lang="hr-HR" altLang="x-none" sz="1400" dirty="0" smtClean="0">
                <a:solidFill>
                  <a:srgbClr val="002060"/>
                </a:solidFill>
                <a:cs typeface="Tahoma" pitchFamily="34" charset="0"/>
              </a:rPr>
              <a:t>25.000,00kn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141663" y="4410075"/>
            <a:ext cx="1925637" cy="50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hr-HR" altLang="x-none" sz="1400" i="1" dirty="0" smtClean="0">
                <a:solidFill>
                  <a:srgbClr val="000000"/>
                </a:solidFill>
                <a:cs typeface="Tahoma" pitchFamily="34" charset="0"/>
              </a:rPr>
              <a:t>najveći iznos potpore</a:t>
            </a:r>
          </a:p>
          <a:p>
            <a:pPr algn="ctr" eaLnBrk="1" hangingPunct="1">
              <a:defRPr/>
            </a:pPr>
            <a:r>
              <a:rPr lang="hr-HR" altLang="x-none" sz="1400" dirty="0">
                <a:solidFill>
                  <a:srgbClr val="002060"/>
                </a:solidFill>
                <a:cs typeface="Tahoma" pitchFamily="34" charset="0"/>
              </a:rPr>
              <a:t>n</a:t>
            </a:r>
            <a:r>
              <a:rPr lang="hr-HR" altLang="x-none" sz="1400" dirty="0" smtClean="0">
                <a:solidFill>
                  <a:srgbClr val="002060"/>
                </a:solidFill>
                <a:cs typeface="Tahoma" pitchFamily="34" charset="0"/>
              </a:rPr>
              <a:t>ije ograničeno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795963" y="1677988"/>
            <a:ext cx="1958975" cy="56832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76200" tIns="76200" rIns="76200" bIns="76200" spcCol="1270" anchor="ctr"/>
          <a:lstStyle/>
          <a:p>
            <a:pPr algn="ctr" defTabSz="8890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400" b="1" dirty="0">
                <a:solidFill>
                  <a:srgbClr val="C00000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Okvirni plan za organizacije civilnog društva:</a:t>
            </a:r>
            <a:endParaRPr lang="hr-HR" sz="1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826125" y="2576513"/>
            <a:ext cx="1928813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1.280.000,00kn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829300" y="3952875"/>
            <a:ext cx="1925638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100.000,00kn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827713" y="3033713"/>
            <a:ext cx="1927225" cy="4905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sz="14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broj ugovora</a:t>
            </a:r>
          </a:p>
          <a:p>
            <a:pPr algn="ctr" eaLnBrk="1" hangingPunct="1">
              <a:defRPr/>
            </a:pPr>
            <a:r>
              <a:rPr lang="hr-HR" sz="1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65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829300" y="4410075"/>
            <a:ext cx="1925638" cy="530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sz="14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broj ugovora</a:t>
            </a:r>
            <a:endParaRPr lang="hr-HR" sz="14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defRPr/>
            </a:pPr>
            <a:r>
              <a:rPr lang="hr-HR" sz="1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938463" y="1628775"/>
            <a:ext cx="2246312" cy="55245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76200" tIns="76200" rIns="76200" bIns="76200" anchor="ctr"/>
          <a:lstStyle>
            <a:lvl1pPr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altLang="x-none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Sredstva osigurana u </a:t>
            </a:r>
            <a:br>
              <a:rPr lang="hr-HR" altLang="x-none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</a:br>
            <a:r>
              <a:rPr lang="hr-HR" altLang="x-none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Državnom proračunu:</a:t>
            </a:r>
            <a:endParaRPr lang="hr-HR" altLang="x-none" sz="1400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anose="02040502050405020303" pitchFamily="18" charset="0"/>
              <a:cs typeface="Tahoma" pitchFamily="34" charset="0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5986914" y="452438"/>
            <a:ext cx="3050724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hr-HR" altLang="sr-Latn-RS" sz="1400" b="1" kern="0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DANI 2017.</a:t>
            </a:r>
            <a:endParaRPr lang="hr-HR" altLang="sr-Latn-RS" sz="1400" kern="0" dirty="0" smtClean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13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97" y="1184366"/>
            <a:ext cx="8486503" cy="4941797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hr-HR" altLang="x-none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Trajanje natječaja, objava rezultata i isplata sredstava:</a:t>
            </a:r>
            <a:br>
              <a:rPr lang="hr-HR" altLang="x-none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</a:br>
            <a:endParaRPr lang="hr-HR" altLang="x-none" sz="16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342000" indent="-342000" eaLnBrk="1" hangingPunct="1">
              <a:buFont typeface="Wingdings" pitchFamily="2" charset="2"/>
              <a:buChar char="v"/>
              <a:defRPr/>
            </a:pPr>
            <a:r>
              <a:rPr lang="hr-HR" altLang="x-none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Znanstveni i znanstvenostručni skupovi i škole</a:t>
            </a:r>
          </a:p>
          <a:p>
            <a:pPr marL="0" indent="0" eaLnBrk="1" hangingPunct="1">
              <a:buFontTx/>
              <a:buNone/>
              <a:defRPr/>
            </a:pPr>
            <a:r>
              <a:rPr lang="hr-HR" altLang="x-none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Raspisivanje i završetak natječaja: 6. ožujka - 10. travnja </a:t>
            </a:r>
          </a:p>
          <a:p>
            <a:pPr marL="0" indent="0" eaLnBrk="1" hangingPunct="1">
              <a:buFontTx/>
              <a:buNone/>
              <a:defRPr/>
            </a:pPr>
            <a:r>
              <a:rPr lang="hr-HR" altLang="x-none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Objava rezultata i isplata sredstava: lipanj - srpanj</a:t>
            </a:r>
            <a:endParaRPr lang="hr-HR" altLang="x-none" sz="16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342000" indent="-342000" eaLnBrk="1" hangingPunct="1">
              <a:buFont typeface="Wingdings" pitchFamily="2" charset="2"/>
              <a:buChar char="v"/>
              <a:defRPr/>
            </a:pPr>
            <a:r>
              <a:rPr lang="hr-HR" altLang="x-none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Znanstveni časopisi </a:t>
            </a:r>
          </a:p>
          <a:p>
            <a:pPr marL="0" indent="0" eaLnBrk="1" hangingPunct="1">
              <a:buFontTx/>
              <a:buNone/>
              <a:defRPr/>
            </a:pPr>
            <a:r>
              <a:rPr lang="hr-HR" altLang="x-none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Raspisivanje i završetak natječaja: 1. ožujka - 14. travnja </a:t>
            </a:r>
          </a:p>
          <a:p>
            <a:pPr marL="0" indent="0" eaLnBrk="1" hangingPunct="1">
              <a:buFontTx/>
              <a:buNone/>
              <a:defRPr/>
            </a:pPr>
            <a:r>
              <a:rPr lang="hr-HR" altLang="x-none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Objava rezultata i isplata sredstava: lipanj - rujan		</a:t>
            </a:r>
          </a:p>
          <a:p>
            <a:pPr marL="342000" indent="-342000" eaLnBrk="1" hangingPunct="1">
              <a:buFont typeface="Wingdings" pitchFamily="2" charset="2"/>
              <a:buChar char="v"/>
              <a:defRPr/>
            </a:pPr>
            <a:r>
              <a:rPr lang="hr-HR" altLang="x-none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Znanstvene knjige i visokoškolski udžbenici</a:t>
            </a:r>
          </a:p>
          <a:p>
            <a:pPr marL="0" indent="0" eaLnBrk="1" hangingPunct="1">
              <a:buFontTx/>
              <a:buNone/>
              <a:defRPr/>
            </a:pPr>
            <a:r>
              <a:rPr lang="hr-HR" altLang="x-none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Raspisivanje i završetak natječaja: 31. ožujka - 30. svibnja </a:t>
            </a:r>
          </a:p>
          <a:p>
            <a:pPr marL="0" indent="0" eaLnBrk="1" hangingPunct="1">
              <a:buFontTx/>
              <a:buNone/>
              <a:defRPr/>
            </a:pPr>
            <a:r>
              <a:rPr lang="hr-HR" altLang="x-none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Objava rezultata i isplata sredstava: kolovoz - listopad	</a:t>
            </a:r>
            <a:endParaRPr lang="hr-HR" altLang="x-none" sz="16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342000" indent="-342000" eaLnBrk="1" hangingPunct="1">
              <a:buFont typeface="Wingdings" pitchFamily="2" charset="2"/>
              <a:buChar char="v"/>
              <a:defRPr/>
            </a:pPr>
            <a:r>
              <a:rPr lang="hr-HR" altLang="x-none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Znanstvene i znanstvenostručne udruge</a:t>
            </a:r>
          </a:p>
          <a:p>
            <a:pPr marL="0" indent="0" eaLnBrk="1" hangingPunct="1">
              <a:buFontTx/>
              <a:buNone/>
              <a:defRPr/>
            </a:pPr>
            <a:r>
              <a:rPr lang="hr-HR" altLang="x-none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Raspisivanje i završetak natječaja: 2. svibnja - 1. lipnja </a:t>
            </a:r>
          </a:p>
          <a:p>
            <a:pPr marL="0" indent="0" eaLnBrk="1" hangingPunct="1">
              <a:buFontTx/>
              <a:buNone/>
              <a:defRPr/>
            </a:pPr>
            <a:r>
              <a:rPr lang="hr-HR" altLang="x-none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Objava rezultata i isplata sredstava: srpanj - rujan	</a:t>
            </a:r>
            <a:endParaRPr lang="hr-HR" altLang="x-none" sz="16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342000" indent="-342000" eaLnBrk="1" hangingPunct="1">
              <a:buFont typeface="Wingdings" pitchFamily="2" charset="2"/>
              <a:buChar char="v"/>
              <a:defRPr/>
            </a:pPr>
            <a:r>
              <a:rPr lang="hr-HR" altLang="x-none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Programi popularizacije znanosti</a:t>
            </a:r>
          </a:p>
          <a:p>
            <a:pPr marL="0" indent="0" eaLnBrk="1" hangingPunct="1">
              <a:buFontTx/>
              <a:buNone/>
              <a:defRPr/>
            </a:pPr>
            <a:r>
              <a:rPr lang="hr-HR" altLang="x-none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Raspisivanje i završetak natječaja: 2. svibnja - 1. lipnja </a:t>
            </a:r>
          </a:p>
          <a:p>
            <a:pPr marL="0" indent="0" eaLnBrk="1" hangingPunct="1">
              <a:buFontTx/>
              <a:buNone/>
              <a:defRPr/>
            </a:pPr>
            <a:r>
              <a:rPr lang="hr-HR" altLang="x-none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Objava rezultata i isplata sredstava: srpanj - rujan	</a:t>
            </a:r>
            <a:endParaRPr lang="hr-HR" altLang="x-none" sz="16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None/>
            </a:pPr>
            <a:endParaRPr lang="hr-HR" sz="16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22</a:t>
            </a:fld>
            <a:endParaRPr lang="hr-HR" altLang="sr-Latn-RS"/>
          </a:p>
        </p:txBody>
      </p:sp>
      <p:sp>
        <p:nvSpPr>
          <p:cNvPr id="2" name="Rectangle 1"/>
          <p:cNvSpPr/>
          <p:nvPr/>
        </p:nvSpPr>
        <p:spPr>
          <a:xfrm>
            <a:off x="6774147" y="414507"/>
            <a:ext cx="17524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2017.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67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hr-HR" altLang="x-none" sz="18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Način prijave</a:t>
            </a:r>
            <a:r>
              <a:rPr lang="hr-HR" altLang="x-none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:</a:t>
            </a:r>
            <a:endParaRPr lang="en-US" altLang="x-none" sz="1800" b="1" dirty="0" smtClean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hr-HR" altLang="x-none" sz="18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342000" indent="-342000" eaLnBrk="1" hangingPunct="1">
              <a:buFontTx/>
              <a:buNone/>
              <a:defRPr/>
            </a:pPr>
            <a:r>
              <a:rPr lang="hr-HR" altLang="x-none" sz="18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-	elektronička prijava u sustavu na propisanom obrascu</a:t>
            </a:r>
          </a:p>
          <a:p>
            <a:pPr eaLnBrk="1" hangingPunct="1">
              <a:buFontTx/>
              <a:buChar char="-"/>
              <a:defRPr/>
            </a:pPr>
            <a:r>
              <a:rPr lang="hr-HR" altLang="x-none" sz="18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izvornik i obvezujući prilozi poštom</a:t>
            </a:r>
          </a:p>
          <a:p>
            <a:pPr marL="0" indent="0" eaLnBrk="1" hangingPunct="1">
              <a:buFontTx/>
              <a:buNone/>
              <a:defRPr/>
            </a:pPr>
            <a:endParaRPr lang="hr-HR" altLang="x-none" sz="1800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hr-HR" altLang="x-none" sz="18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Mjesto prijave, detaljnih obavijesti i pravodobnih informacija</a:t>
            </a:r>
            <a:r>
              <a:rPr lang="hr-HR" altLang="x-none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:</a:t>
            </a:r>
            <a:endParaRPr lang="en-US" altLang="x-none" sz="1800" b="1" dirty="0" smtClean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hr-HR" altLang="x-none" sz="18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hr-HR" altLang="x-none" sz="18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  <a:hlinkClick r:id="rId2"/>
              </a:rPr>
              <a:t>http</a:t>
            </a:r>
            <a:r>
              <a:rPr lang="hr-HR" altLang="x-none" sz="180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  <a:hlinkClick r:id="rId2"/>
              </a:rPr>
              <a:t>://</a:t>
            </a:r>
            <a:r>
              <a:rPr lang="hr-HR" altLang="x-none" sz="180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  <a:hlinkClick r:id="rId2"/>
              </a:rPr>
              <a:t>public.mzo.hr/Default.aspx?sec=3802</a:t>
            </a:r>
            <a:endParaRPr lang="hr-HR" altLang="x-none" sz="1800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None/>
            </a:pPr>
            <a:endParaRPr lang="hr-HR" sz="18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23</a:t>
            </a:fld>
            <a:endParaRPr lang="hr-HR" altLang="sr-Latn-RS"/>
          </a:p>
        </p:txBody>
      </p:sp>
      <p:sp>
        <p:nvSpPr>
          <p:cNvPr id="2" name="Rectangle 1"/>
          <p:cNvSpPr/>
          <p:nvPr/>
        </p:nvSpPr>
        <p:spPr>
          <a:xfrm>
            <a:off x="6795132" y="424132"/>
            <a:ext cx="17524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2017.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90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 bwMode="auto">
          <a:xfrm>
            <a:off x="439738" y="987425"/>
            <a:ext cx="8293100" cy="5084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FontTx/>
              <a:buNone/>
            </a:pPr>
            <a:endParaRPr lang="hr-HR" altLang="en-US" sz="2000" b="1" dirty="0" smtClean="0">
              <a:solidFill>
                <a:srgbClr val="C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FontTx/>
              <a:buNone/>
            </a:pPr>
            <a:r>
              <a:rPr lang="en-US" altLang="en-US" sz="20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6.</a:t>
            </a:r>
          </a:p>
          <a:p>
            <a:pPr marL="0" indent="0" algn="ctr">
              <a:buFontTx/>
              <a:buNone/>
            </a:pPr>
            <a:r>
              <a:rPr lang="hr-HR" altLang="en-US" sz="20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Natječaji u okviru sredstava iz Europskog socijalnog fonda – OP Učinkoviti ljudski potencijali 2014.-2020.</a:t>
            </a:r>
          </a:p>
          <a:p>
            <a:pPr marL="0" indent="0" algn="ctr">
              <a:buFontTx/>
              <a:buNone/>
            </a:pPr>
            <a:endParaRPr lang="hr-HR" altLang="en-US" sz="24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FontTx/>
              <a:buNone/>
            </a:pPr>
            <a:endParaRPr lang="hr-HR" altLang="en-US" sz="24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FontTx/>
              <a:buNone/>
            </a:pPr>
            <a:endParaRPr lang="hr-HR" altLang="en-US" sz="24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FontTx/>
              <a:buNone/>
            </a:pPr>
            <a:r>
              <a:rPr lang="hr-HR" altLang="en-US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hr-HR" altLang="en-US" sz="2400" dirty="0" smtClean="0">
                <a:latin typeface="Tahoma" panose="020B0604030504040204" pitchFamily="34" charset="0"/>
                <a:cs typeface="Tahoma" panose="020B0604030504040204" pitchFamily="34" charset="0"/>
              </a:rPr>
            </a:br>
            <a:endParaRPr lang="hr-HR" altLang="en-US" sz="24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FontTx/>
              <a:buNone/>
            </a:pPr>
            <a:endParaRPr lang="hr-HR" altLang="en-US" sz="1400" dirty="0" smtClean="0">
              <a:solidFill>
                <a:srgbClr val="00206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FontTx/>
              <a:buNone/>
            </a:pPr>
            <a:endParaRPr lang="hr-HR" altLang="en-US" sz="2000" dirty="0" smtClean="0">
              <a:solidFill>
                <a:srgbClr val="00206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FontTx/>
              <a:buNone/>
            </a:pPr>
            <a:r>
              <a:rPr lang="hr-HR" altLang="en-US" sz="2000" dirty="0" smtClean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Služba za programe i projekte EU</a:t>
            </a:r>
            <a:endParaRPr lang="hr-HR" altLang="sr-Latn-RS" sz="2000" dirty="0" smtClean="0">
              <a:solidFill>
                <a:srgbClr val="00206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FontTx/>
              <a:buNone/>
            </a:pPr>
            <a:endParaRPr lang="hr-HR" altLang="sr-Latn-RS" sz="1400" b="1" dirty="0" smtClean="0">
              <a:solidFill>
                <a:srgbClr val="7F7F7F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FontTx/>
              <a:buNone/>
            </a:pPr>
            <a:r>
              <a:rPr lang="hr-HR" altLang="sr-Latn-RS" sz="16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mr.sc. Alenka Buntić Rogić </a:t>
            </a:r>
          </a:p>
          <a:p>
            <a:pPr marL="0" indent="0" algn="ctr">
              <a:buFontTx/>
              <a:buNone/>
            </a:pPr>
            <a:r>
              <a:rPr lang="hr-HR" altLang="sr-Latn-RS" sz="16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Uprava za standard, strategije i posebne programe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557838" y="452438"/>
            <a:ext cx="3479800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hr-HR" altLang="sr-Latn-RS" sz="1400" b="1" kern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DANI 2017.</a:t>
            </a:r>
            <a:endParaRPr lang="hr-HR" altLang="sr-Latn-RS" sz="1400" kern="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3796" name="Slika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552" y="2837271"/>
            <a:ext cx="1727200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063" y="3719513"/>
            <a:ext cx="2352675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698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 bwMode="auto">
          <a:xfrm>
            <a:off x="636588" y="1150938"/>
            <a:ext cx="8120062" cy="5857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E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PROVEDBA H</a:t>
            </a:r>
            <a:r>
              <a:rPr lang="hr-HR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RVATSKOG </a:t>
            </a:r>
            <a:r>
              <a:rPr lang="en-IE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K</a:t>
            </a:r>
            <a:r>
              <a:rPr lang="hr-HR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VALIFIKACIJSKOG OKVIRA </a:t>
            </a:r>
            <a:br>
              <a:rPr lang="hr-HR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</a:br>
            <a:r>
              <a:rPr lang="en-IE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NA RAZINI VISOKOG OBRAZOVANJA</a:t>
            </a:r>
            <a:r>
              <a:rPr lang="hr-HR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 (10.ii.1)</a:t>
            </a:r>
            <a:r>
              <a:rPr lang="en-IE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  <a:endParaRPr lang="hr-HR" altLang="en-US" sz="1800" dirty="0" smtClean="0">
              <a:solidFill>
                <a:srgbClr val="C0000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 bwMode="auto">
          <a:xfrm>
            <a:off x="422275" y="2144713"/>
            <a:ext cx="8212138" cy="448151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Cilj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:</a:t>
            </a:r>
            <a:r>
              <a:rPr lang="hr-HR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</a:p>
          <a:p>
            <a:pPr algn="just">
              <a:defRPr/>
            </a:pP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Unapređenje kvalitete visokog obrazovanja kroz razvoj i provedbu HKO-a</a:t>
            </a:r>
          </a:p>
          <a:p>
            <a:pPr algn="just">
              <a:defRPr/>
            </a:pPr>
            <a:endParaRPr lang="hr-HR" altLang="sr-Latn-RS" sz="1400" dirty="0" smtClean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marL="266700" indent="-266700" algn="just">
              <a:buFont typeface="Wingdings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Datum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400" b="1" u="sng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objave</a:t>
            </a:r>
            <a:r>
              <a:rPr lang="hr-HR" altLang="sr-Latn-RS" sz="14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:</a:t>
            </a:r>
            <a:r>
              <a:rPr lang="hr-HR" altLang="sr-Latn-RS" sz="14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ožujak/travanj 2017.</a:t>
            </a:r>
            <a:endParaRPr lang="hr-HR" altLang="sr-Latn-RS" sz="1400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just">
              <a:buFontTx/>
              <a:buNone/>
              <a:defRPr/>
            </a:pPr>
            <a:endParaRPr lang="hr-HR" altLang="sr-Latn-RS" sz="1400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266700" indent="-266700" algn="just">
              <a:buFont typeface="Wingdings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Indikativan iznos 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: </a:t>
            </a:r>
            <a:r>
              <a:rPr lang="hr-HR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50.000.000,00 HRK</a:t>
            </a:r>
          </a:p>
          <a:p>
            <a:pPr marL="266700" indent="0">
              <a:buFontTx/>
              <a:buNone/>
              <a:defRPr/>
            </a:pPr>
            <a:endParaRPr lang="hr-HR" altLang="sr-Latn-RS" sz="1400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266700" indent="-266700" algn="just">
              <a:buFont typeface="Wingdings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Prihvatljivi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prijavitelji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: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visoka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učilišta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(tj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. sveučilišta, sastavnice sveučilišta, veleučilišta, visoke škole); </a:t>
            </a:r>
            <a:endParaRPr lang="hr-HR" altLang="sr-Latn-RS" sz="1400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266700" indent="-266700" algn="just">
              <a:buFont typeface="Wingdings" pitchFamily="2" charset="2"/>
              <a:buChar char="ü"/>
              <a:defRPr/>
            </a:pPr>
            <a:endParaRPr lang="hr-HR" altLang="sr-Latn-RS" sz="1400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266700" indent="-266700" algn="just">
              <a:buFont typeface="Wingdings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Partneri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: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visoka učilišta; sve pravne osobe upisane u odgovarajući registar</a:t>
            </a:r>
            <a:endParaRPr lang="hr-HR" altLang="sr-Latn-RS" sz="1400" b="1" u="sng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marL="266700" indent="-266700" algn="just">
              <a:buFont typeface="Wingdings" pitchFamily="2" charset="2"/>
              <a:buChar char="ü"/>
              <a:defRPr/>
            </a:pPr>
            <a:endParaRPr lang="hr-HR" altLang="sr-Latn-RS" sz="1400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266700" indent="-266700" algn="just">
              <a:buFont typeface="Wingdings" pitchFamily="2" charset="2"/>
              <a:buChar char="ü"/>
              <a:defRPr/>
            </a:pPr>
            <a:r>
              <a:rPr lang="hr-HR" altLang="sr-Latn-RS" sz="1400" b="1" u="sng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Ciljne skupine</a:t>
            </a:r>
            <a:r>
              <a:rPr lang="hr-HR" altLang="sr-Latn-RS" sz="14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: </a:t>
            </a:r>
          </a:p>
          <a:p>
            <a:pPr marL="342900" lvl="2" indent="-342900" algn="just">
              <a:defRPr/>
            </a:pPr>
            <a:r>
              <a:rPr lang="pl-PL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studenti </a:t>
            </a:r>
          </a:p>
          <a:p>
            <a:pPr marL="342900" lvl="2" indent="-342900" algn="just">
              <a:defRPr/>
            </a:pP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nastavno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osoblje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visokih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učilišta</a:t>
            </a:r>
          </a:p>
          <a:p>
            <a:pPr marL="342900" lvl="2" indent="-342900" algn="just">
              <a:defRPr/>
            </a:pP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predstavnici poslodavaca</a:t>
            </a:r>
            <a:endParaRPr lang="hr-HR" altLang="sr-Latn-RS" sz="1400" dirty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marL="266700" indent="-266700" algn="just">
              <a:buFont typeface="Wingdings" pitchFamily="2" charset="2"/>
              <a:buChar char="ü"/>
              <a:defRPr/>
            </a:pPr>
            <a:endParaRPr lang="hr-HR" altLang="sr-Latn-RS" sz="1400" dirty="0">
              <a:solidFill>
                <a:srgbClr val="00206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hr-HR" altLang="sr-Latn-RS" sz="1600" b="1" dirty="0" smtClean="0">
                <a:latin typeface="Tahoma" pitchFamily="34" charset="0"/>
                <a:cs typeface="Tahoma" pitchFamily="34" charset="0"/>
              </a:rPr>
              <a:t> </a:t>
            </a:r>
            <a:endParaRPr lang="hr-HR" altLang="sr-Latn-RS" sz="1600" b="1" u="sng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>
              <a:buFontTx/>
              <a:buNone/>
              <a:defRPr/>
            </a:pPr>
            <a:endParaRPr lang="hr-HR" altLang="sr-Latn-RS" sz="16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557838" y="452438"/>
            <a:ext cx="3479800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hr-HR" altLang="sr-Latn-RS" sz="1400" b="1" kern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DANI 2017.</a:t>
            </a:r>
            <a:endParaRPr lang="hr-HR" altLang="sr-Latn-RS" sz="1400" kern="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63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/>
          <p:cNvSpPr>
            <a:spLocks noGrp="1"/>
          </p:cNvSpPr>
          <p:nvPr>
            <p:ph idx="1"/>
          </p:nvPr>
        </p:nvSpPr>
        <p:spPr bwMode="auto">
          <a:xfrm>
            <a:off x="514350" y="2266950"/>
            <a:ext cx="8132763" cy="3441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hr-HR" altLang="sr-Latn-RS" sz="16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Prihvatljive aktivnosti:</a:t>
            </a:r>
            <a:endParaRPr lang="en-US" altLang="sr-Latn-RS" sz="1600" b="1" u="sng" dirty="0" smtClean="0">
              <a:solidFill>
                <a:srgbClr val="C0000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hr-HR" altLang="sr-Latn-RS" sz="1600" b="1" u="sng" dirty="0" smtClean="0">
              <a:solidFill>
                <a:srgbClr val="C0000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marL="342900" lvl="2" indent="-342900" algn="just"/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razvoj i izrada standarda zanimanja </a:t>
            </a:r>
            <a:r>
              <a:rPr lang="pl-PL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u skladu sa Smjernicama za izradu standarda zanimanja </a:t>
            </a:r>
            <a:endParaRPr lang="hr-HR" altLang="sr-Latn-RS" sz="1600" dirty="0" smtClean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marL="342900" lvl="2" indent="-342900" algn="just"/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razvoj i izrada standarda djelomičnih i/ili cjelovitih kvalifikacija </a:t>
            </a:r>
            <a:r>
              <a:rPr lang="pl-PL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u skladu s Uputama za izradu standarda kvalifikacija</a:t>
            </a:r>
            <a:endParaRPr lang="hr-HR" altLang="sr-Latn-RS" sz="1600" dirty="0" smtClean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marL="342900" lvl="2" indent="-342900" algn="just"/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izrada novih ili unapređenje postojećih studijskih programa </a:t>
            </a:r>
          </a:p>
          <a:p>
            <a:pPr marL="342900" lvl="2" indent="-342900" algn="just"/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izrada novih ili unapređenje postojećih programa cjeloživotnog učenja </a:t>
            </a:r>
          </a:p>
          <a:p>
            <a:pPr marL="342900" lvl="2" indent="-342900" algn="just"/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unapređivanje postupaka osiguravanja kvalitete visokog obrazovanja</a:t>
            </a:r>
          </a:p>
          <a:p>
            <a:pPr marL="342900" lvl="2" indent="-342900" algn="just"/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razvoj nastavne djelatnosti u visokom obrazovanju</a:t>
            </a:r>
          </a:p>
          <a:p>
            <a:pPr algn="just">
              <a:buFontTx/>
              <a:buNone/>
            </a:pPr>
            <a:endParaRPr lang="hr-HR" altLang="sr-Latn-RS" sz="1400" b="1" u="sng" dirty="0" smtClean="0">
              <a:solidFill>
                <a:srgbClr val="C00000"/>
              </a:solidFill>
            </a:endParaRP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F9D7B50-F7EB-45FF-981C-30D37258452B}" type="slidenum">
              <a:rPr lang="hr-HR" altLang="en-US" smtClean="0">
                <a:solidFill>
                  <a:srgbClr val="333399"/>
                </a:solidFill>
                <a:latin typeface="Book Antiqua" panose="02040602050305030304" pitchFamily="18" charset="0"/>
              </a:rPr>
              <a:pPr/>
              <a:t>26</a:t>
            </a:fld>
            <a:endParaRPr lang="hr-HR" altLang="en-US" smtClean="0">
              <a:solidFill>
                <a:srgbClr val="333399"/>
              </a:solidFill>
              <a:latin typeface="Book Antiqua" panose="02040602050305030304" pitchFamily="18" charset="0"/>
            </a:endParaRPr>
          </a:p>
        </p:txBody>
      </p:sp>
      <p:sp>
        <p:nvSpPr>
          <p:cNvPr id="35844" name="Title 1"/>
          <p:cNvSpPr>
            <a:spLocks noGrp="1"/>
          </p:cNvSpPr>
          <p:nvPr>
            <p:ph type="title"/>
          </p:nvPr>
        </p:nvSpPr>
        <p:spPr bwMode="auto">
          <a:xfrm>
            <a:off x="514350" y="1216025"/>
            <a:ext cx="8229600" cy="842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E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PROVEDBA H</a:t>
            </a:r>
            <a:r>
              <a:rPr lang="hr-HR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RVATSKOG </a:t>
            </a:r>
            <a:r>
              <a:rPr lang="en-IE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K</a:t>
            </a:r>
            <a:r>
              <a:rPr lang="hr-HR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VALIFIKACIJSKOG OKVIRA</a:t>
            </a:r>
            <a:r>
              <a:rPr lang="en-IE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 NA RAZINI VISOKOG OBRAZOVANJA</a:t>
            </a:r>
            <a:r>
              <a:rPr lang="hr-HR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 (10.ii.1)</a:t>
            </a:r>
            <a:r>
              <a:rPr lang="en-IE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  <a:endParaRPr lang="hr-HR" altLang="en-US" sz="1800" dirty="0" smtClean="0">
              <a:solidFill>
                <a:srgbClr val="C0000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557838" y="452438"/>
            <a:ext cx="3479800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hr-HR" altLang="sr-Latn-RS" sz="1400" b="1" kern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DANI 2017.</a:t>
            </a:r>
            <a:endParaRPr lang="hr-HR" altLang="sr-Latn-RS" sz="1400" kern="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99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 bwMode="auto">
          <a:xfrm>
            <a:off x="636588" y="1150938"/>
            <a:ext cx="8120062" cy="109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E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INTERNACIONALIZACIJA VISOKOG OBRAZOVANJA - RAZVOJ STUDIJSKIH PROGRAMA NA STRANIM JEZICIMA U PRIORITETNIM PODRUČJIMA I ZDRUŽENIH STUDIJA - FAZA I</a:t>
            </a:r>
            <a:r>
              <a:rPr lang="hr-HR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 (10.ii.1)</a:t>
            </a:r>
            <a:r>
              <a:rPr lang="en-IE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  <a:endParaRPr lang="hr-HR" altLang="en-US" sz="1800" dirty="0" smtClean="0">
              <a:solidFill>
                <a:srgbClr val="C0000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 bwMode="auto">
          <a:xfrm>
            <a:off x="438150" y="2243138"/>
            <a:ext cx="8123238" cy="42799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Cilj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:</a:t>
            </a:r>
            <a:r>
              <a:rPr lang="hr-HR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</a:p>
          <a:p>
            <a:pPr algn="just">
              <a:defRPr/>
            </a:pP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Poboljšanje kvalitete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i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relevantnosti  u visokom obrazovanju kroz internacionalizaciju</a:t>
            </a:r>
          </a:p>
          <a:p>
            <a:pPr algn="just">
              <a:defRPr/>
            </a:pPr>
            <a:endParaRPr lang="hr-HR" altLang="sr-Latn-RS" sz="1400" dirty="0" smtClean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marL="266700" indent="-266700" algn="just">
              <a:buFont typeface="Wingdings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Datum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400" b="1" u="sng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objave</a:t>
            </a:r>
            <a:r>
              <a:rPr lang="hr-HR" altLang="sr-Latn-RS" sz="14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:</a:t>
            </a:r>
            <a:r>
              <a:rPr lang="hr-HR" altLang="sr-Latn-RS" sz="14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ožujak 2017.</a:t>
            </a:r>
            <a:endParaRPr lang="hr-HR" altLang="sr-Latn-RS" sz="1400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just">
              <a:buFontTx/>
              <a:buNone/>
              <a:defRPr/>
            </a:pPr>
            <a:endParaRPr lang="hr-HR" altLang="sr-Latn-RS" sz="1400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266700" indent="-266700" algn="just">
              <a:buFont typeface="Wingdings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Indikativan iznos 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: </a:t>
            </a:r>
            <a:r>
              <a:rPr lang="hr-HR" altLang="sr-Latn-RS" sz="14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18.750.000,00 HRK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(400.000,00 – 1.800.000,00 HRK)</a:t>
            </a:r>
          </a:p>
          <a:p>
            <a:pPr marL="266700" indent="0">
              <a:buFontTx/>
              <a:buNone/>
              <a:defRPr/>
            </a:pPr>
            <a:endParaRPr lang="hr-HR" altLang="sr-Latn-RS" sz="1400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266700" indent="-266700" algn="just">
              <a:buFont typeface="Wingdings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Prihvatljivi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prijavitelji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: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visoka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učilišta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(javna i privatna) </a:t>
            </a:r>
          </a:p>
          <a:p>
            <a:pPr marL="266700" indent="-266700" algn="just">
              <a:buFont typeface="Wingdings" pitchFamily="2" charset="2"/>
              <a:buChar char="ü"/>
              <a:defRPr/>
            </a:pPr>
            <a:endParaRPr lang="hr-HR" altLang="sr-Latn-RS" sz="1400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266700" indent="-266700" algn="just">
              <a:buFont typeface="Wingdings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Partneri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: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javne institucije nadležne za kreiranje i provedbu odgojno-obrazovnih politika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, 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znanstveno-istraživačke ustanove, </a:t>
            </a:r>
            <a:r>
              <a:rPr lang="hr-HR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organizacije </a:t>
            </a:r>
            <a:r>
              <a:rPr lang="hr-HR" altLang="sr-Latn-RS" sz="14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civilnoga društva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 području istraživanja i visokog obrazovanja,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trgovačka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društva,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škole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stranih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jezika, ustanove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za obrazovanje odraslih</a:t>
            </a:r>
          </a:p>
          <a:p>
            <a:pPr marL="266700" indent="-266700" algn="just">
              <a:buFont typeface="Wingdings" pitchFamily="2" charset="2"/>
              <a:buChar char="ü"/>
              <a:defRPr/>
            </a:pPr>
            <a:endParaRPr lang="hr-HR" altLang="sr-Latn-RS" sz="1400" b="1" u="sng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marL="266700" indent="-266700" algn="just">
              <a:buFont typeface="Wingdings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Ciljne skupine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: </a:t>
            </a:r>
          </a:p>
          <a:p>
            <a:pPr marL="342900" lvl="2" indent="-342900" algn="just">
              <a:defRPr/>
            </a:pPr>
            <a:r>
              <a:rPr lang="pl-PL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studenti </a:t>
            </a:r>
          </a:p>
          <a:p>
            <a:pPr marL="342900" lvl="2" indent="-342900" algn="just">
              <a:defRPr/>
            </a:pP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nastavno osoblje visokih učilišta</a:t>
            </a:r>
            <a:endParaRPr lang="hr-HR" altLang="sr-Latn-RS" sz="1400" dirty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hr-HR" altLang="sr-Latn-RS" sz="1600" b="1" dirty="0" smtClean="0">
                <a:latin typeface="Tahoma" pitchFamily="34" charset="0"/>
                <a:cs typeface="Tahoma" pitchFamily="34" charset="0"/>
              </a:rPr>
              <a:t> </a:t>
            </a:r>
            <a:endParaRPr lang="hr-HR" altLang="sr-Latn-RS" sz="1600" b="1" u="sng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>
              <a:buFontTx/>
              <a:buNone/>
              <a:defRPr/>
            </a:pPr>
            <a:endParaRPr lang="hr-HR" altLang="sr-Latn-RS" sz="16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557838" y="452438"/>
            <a:ext cx="3479800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hr-HR" altLang="sr-Latn-RS" sz="1400" b="1" kern="0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DANI 2017.</a:t>
            </a:r>
            <a:endParaRPr lang="hr-HR" altLang="sr-Latn-RS" sz="1400" kern="0" dirty="0" smtClean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27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 bwMode="auto">
          <a:xfrm>
            <a:off x="636588" y="1150938"/>
            <a:ext cx="8120062" cy="109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E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INTERNACIONALIZACIJA VISOKOG OBRAZOVANJA - RAZVOJ STUDIJSKIH PROGRAMA NA STRANIM JEZICIMA U PRIORITETNIM PODRUČJIMA I ZDRUŽENIH STUDIJA - FAZA I</a:t>
            </a:r>
            <a:r>
              <a:rPr lang="hr-HR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 (10.ii.1)</a:t>
            </a:r>
            <a:r>
              <a:rPr lang="en-IE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  <a:endParaRPr lang="hr-HR" altLang="en-US" sz="1800" dirty="0" smtClean="0">
              <a:solidFill>
                <a:srgbClr val="C0000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557838" y="452438"/>
            <a:ext cx="3479800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hr-HR" altLang="sr-Latn-RS" sz="1400" b="1" kern="0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DANI 2017.</a:t>
            </a:r>
            <a:endParaRPr lang="hr-HR" altLang="sr-Latn-RS" sz="1400" kern="0" dirty="0" smtClean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 bwMode="auto">
          <a:xfrm>
            <a:off x="435429" y="2412274"/>
            <a:ext cx="8251371" cy="408536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buFontTx/>
              <a:buNone/>
              <a:defRPr/>
            </a:pPr>
            <a:endParaRPr lang="hr-HR" altLang="sr-Latn-RS" sz="1400" dirty="0" smtClean="0">
              <a:solidFill>
                <a:srgbClr val="00206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Prihvatljive aktivnosti:</a:t>
            </a:r>
          </a:p>
          <a:p>
            <a:pPr marL="342900" lvl="2" indent="-342900" algn="just">
              <a:defRPr/>
            </a:pPr>
            <a:r>
              <a:rPr lang="pl-PL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razvoj </a:t>
            </a:r>
            <a:r>
              <a:rPr lang="pl-PL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i uspostava združenih studija (diplomskih i poslijediplomskih) na stranim jezicima te razvoj obrazovnih i studijskih programa, modula i kolegija na stranim jezicima u području prirodnih, biotehničkih i tehničkih znanosti, biomedicine i zdravstva</a:t>
            </a:r>
          </a:p>
          <a:p>
            <a:pPr marL="342900" lvl="2" indent="-342900" algn="just">
              <a:defRPr/>
            </a:pP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izvedba združenih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studija</a:t>
            </a:r>
            <a:endParaRPr lang="hr-HR" altLang="sr-Latn-RS" sz="1400" dirty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marL="342900" lvl="2" indent="-342900" algn="just">
              <a:defRPr/>
            </a:pPr>
            <a:r>
              <a:rPr lang="pl-PL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izvedba </a:t>
            </a:r>
            <a:r>
              <a:rPr lang="pl-PL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studijskih i obrazovnih programa</a:t>
            </a:r>
          </a:p>
          <a:p>
            <a:pPr marL="342900" lvl="2" indent="-342900" algn="just">
              <a:defRPr/>
            </a:pP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usavršavanje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jezičnih kompetencija nastavnika i studenata</a:t>
            </a:r>
          </a:p>
          <a:p>
            <a:pPr marL="342900" lvl="2" indent="-342900" algn="just">
              <a:defRPr/>
            </a:pP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razvoj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didaktičkih materijala na stranim jezicima na kojima se izvode programi</a:t>
            </a:r>
          </a:p>
          <a:p>
            <a:pPr marL="342900" lvl="2" indent="-342900" algn="just">
              <a:defRPr/>
            </a:pP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organizacija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mobilnosti u trajanju od jednog semestra svim studentima upisanima tijekom razdoblja projekta</a:t>
            </a:r>
          </a:p>
          <a:p>
            <a:pPr marL="342900" lvl="2" indent="-342900" algn="just">
              <a:defRPr/>
            </a:pP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organizacija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i sudjelovanje na seminarima, konferencijama, sajmovima te ostalim skupovima o visokom obrazovanju</a:t>
            </a:r>
          </a:p>
          <a:p>
            <a:pPr marL="342900" lvl="2" indent="-342900" algn="just">
              <a:defRPr/>
            </a:pP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izrada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brošura, informativnih materijala i kratkih filmova namijenjenih privlačenju stranih studenata</a:t>
            </a:r>
          </a:p>
          <a:p>
            <a:pPr marL="342900" lvl="2" indent="-342900" algn="just">
              <a:defRPr/>
            </a:pP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unaprjeđivanje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internetskih portala putem kojih se povećava privlačnost studiranja u RH</a:t>
            </a:r>
          </a:p>
          <a:p>
            <a:pPr algn="just">
              <a:buFontTx/>
              <a:buNone/>
              <a:defRPr/>
            </a:pPr>
            <a:endParaRPr lang="hr-HR" altLang="sr-Latn-RS" sz="1400" b="1" u="sng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94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 bwMode="auto">
          <a:xfrm>
            <a:off x="649288" y="946150"/>
            <a:ext cx="8120062" cy="109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E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RAZVOJ I UNAPREĐENJE MODELA UČENJA KROZ RAD (WORK BASED LEARNING) I PROVEDBA UNAPRJEĐENOG MODELA STRUČNE PRAKSE U VISOKOM OBRAZOVANJU</a:t>
            </a:r>
            <a:r>
              <a:rPr lang="hr-HR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 (10.ii.1)</a:t>
            </a:r>
            <a:r>
              <a:rPr lang="en-IE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  <a:endParaRPr lang="hr-HR" altLang="en-US" sz="1800" dirty="0" smtClean="0">
              <a:solidFill>
                <a:srgbClr val="C0000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 bwMode="auto">
          <a:xfrm>
            <a:off x="450850" y="2243138"/>
            <a:ext cx="8123238" cy="447516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Cilj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:</a:t>
            </a:r>
            <a:r>
              <a:rPr lang="hr-HR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</a:p>
          <a:p>
            <a:pPr algn="just">
              <a:defRPr/>
            </a:pP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Poboljšanje relevantnosti  u visokom obrazovanju kroz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poboljšanje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modela učenja kroz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rad</a:t>
            </a:r>
          </a:p>
          <a:p>
            <a:pPr algn="just">
              <a:defRPr/>
            </a:pPr>
            <a:endParaRPr lang="hr-HR" altLang="sr-Latn-RS" sz="1300" dirty="0" smtClean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marL="266700" indent="-266700" algn="just">
              <a:buFont typeface="Wingdings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Datum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400" b="1" u="sng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objave</a:t>
            </a:r>
            <a:r>
              <a:rPr lang="hr-HR" altLang="sr-Latn-RS" sz="14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:</a:t>
            </a:r>
            <a:r>
              <a:rPr lang="hr-HR" altLang="sr-Latn-RS" sz="14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04.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kvartal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2017.</a:t>
            </a:r>
            <a:endParaRPr lang="hr-HR" altLang="sr-Latn-RS" sz="1400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just">
              <a:buFontTx/>
              <a:buNone/>
              <a:defRPr/>
            </a:pPr>
            <a:endParaRPr lang="hr-HR" altLang="sr-Latn-RS" sz="1300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266700" indent="-266700" algn="just">
              <a:buFont typeface="Wingdings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Indikativan iznos 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: </a:t>
            </a:r>
            <a:r>
              <a:rPr lang="hr-HR" altLang="sr-Latn-RS" sz="14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48.750.000,00 HRK</a:t>
            </a:r>
          </a:p>
          <a:p>
            <a:pPr marL="266700" indent="0">
              <a:buFontTx/>
              <a:buNone/>
              <a:defRPr/>
            </a:pPr>
            <a:endParaRPr lang="hr-HR" altLang="sr-Latn-RS" sz="1400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266700" indent="-266700" algn="just">
              <a:buFont typeface="Wingdings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Prihvatljivi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prijavitelji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: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visoka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učilišta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(javna i privatna) </a:t>
            </a:r>
          </a:p>
          <a:p>
            <a:pPr marL="266700" indent="-266700" algn="just">
              <a:buFont typeface="Wingdings" pitchFamily="2" charset="2"/>
              <a:buChar char="ü"/>
              <a:defRPr/>
            </a:pPr>
            <a:endParaRPr lang="hr-HR" altLang="sr-Latn-RS" sz="1300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266700" indent="-266700" algn="just">
              <a:buFont typeface="Wingdings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Partneri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: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visoka učilišta (javna i privatna); odgojno-obrazovne ustanove; ustanove za obrazovanje odraslih; </a:t>
            </a:r>
            <a:r>
              <a:rPr lang="hr-HR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organizacije civilnog društva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(udruge, studentske organizacije,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strukovne komore i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udruženja, sindikati, udruge poslodavaca); tijela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državne uprave; jedinice regionalne i lokalne samouprave; trgovačka društva,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poslodavci</a:t>
            </a:r>
          </a:p>
          <a:p>
            <a:pPr marL="266700" indent="-266700" algn="just">
              <a:buFont typeface="Wingdings" pitchFamily="2" charset="2"/>
              <a:buChar char="ü"/>
              <a:defRPr/>
            </a:pPr>
            <a:endParaRPr lang="hr-HR" altLang="sr-Latn-RS" sz="1400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hr-HR" altLang="sr-Latn-RS" sz="1400" b="1" u="sng" dirty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Prihvatljive aktivnosti:</a:t>
            </a:r>
          </a:p>
          <a:p>
            <a:pPr marL="342900" lvl="2" indent="-342900" algn="just">
              <a:defRPr/>
            </a:pPr>
            <a:r>
              <a:rPr lang="pl-PL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razvoj novih modela i/ili unapređenje postojećih modela </a:t>
            </a:r>
            <a:r>
              <a:rPr lang="pl-PL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učenja kroz rad </a:t>
            </a:r>
          </a:p>
          <a:p>
            <a:pPr marL="342900" lvl="2" indent="-342900" algn="just">
              <a:defRPr/>
            </a:pPr>
            <a:r>
              <a:rPr lang="pl-PL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provedba </a:t>
            </a:r>
            <a:r>
              <a:rPr lang="pl-PL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modela stručne prakse</a:t>
            </a:r>
          </a:p>
          <a:p>
            <a:pPr marL="342900" lvl="2" indent="-342900" algn="just">
              <a:defRPr/>
            </a:pPr>
            <a:r>
              <a:rPr lang="pl-PL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povezivanje visokih učilišta s </a:t>
            </a:r>
            <a:r>
              <a:rPr lang="pl-PL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gospodarstvom</a:t>
            </a:r>
            <a:endParaRPr lang="hr-HR" altLang="sr-Latn-RS" sz="1400" b="1" u="sng" dirty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marL="266700" indent="-266700" algn="just">
              <a:buFont typeface="Wingdings" pitchFamily="2" charset="2"/>
              <a:buChar char="ü"/>
              <a:defRPr/>
            </a:pPr>
            <a:endParaRPr lang="hr-HR" altLang="sr-Latn-RS" sz="14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266700" indent="-266700" algn="just">
              <a:buFont typeface="Wingdings" pitchFamily="2" charset="2"/>
              <a:buChar char="ü"/>
              <a:defRPr/>
            </a:pPr>
            <a:endParaRPr lang="hr-HR" altLang="sr-Latn-RS" sz="1400" b="1" u="sng" dirty="0" smtClean="0">
              <a:solidFill>
                <a:srgbClr val="C00000"/>
              </a:solidFill>
            </a:endParaRPr>
          </a:p>
          <a:p>
            <a:pPr marL="266700" indent="-266700" algn="just">
              <a:buFont typeface="Wingdings" pitchFamily="2" charset="2"/>
              <a:buChar char="ü"/>
              <a:defRPr/>
            </a:pPr>
            <a:endParaRPr lang="hr-HR" altLang="sr-Latn-RS" sz="14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hr-HR" altLang="sr-Latn-RS" sz="1600" b="1" dirty="0" smtClean="0">
                <a:latin typeface="Tahoma" pitchFamily="34" charset="0"/>
                <a:cs typeface="Tahoma" pitchFamily="34" charset="0"/>
              </a:rPr>
              <a:t> </a:t>
            </a:r>
            <a:endParaRPr lang="hr-HR" altLang="sr-Latn-RS" sz="1600" b="1" u="sng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>
              <a:buFontTx/>
              <a:buNone/>
              <a:defRPr/>
            </a:pPr>
            <a:endParaRPr lang="hr-HR" altLang="sr-Latn-RS" sz="16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557838" y="452438"/>
            <a:ext cx="3479800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hr-HR" altLang="sr-Latn-RS" sz="1400" b="1" kern="0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DANI 2017.</a:t>
            </a:r>
            <a:endParaRPr lang="hr-HR" altLang="sr-Latn-RS" sz="1400" kern="0" dirty="0" smtClean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88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1792"/>
            <a:ext cx="8229600" cy="4626158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endParaRPr lang="en-US" altLang="sr-Latn-RS" sz="2800" b="1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hr-HR" altLang="sr-Latn-RS" sz="28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1</a:t>
            </a:r>
            <a:r>
              <a:rPr lang="hr-HR" altLang="sr-Latn-RS" sz="28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.</a:t>
            </a:r>
          </a:p>
          <a:p>
            <a:pPr marL="0" indent="0" algn="ctr">
              <a:buFontTx/>
              <a:buNone/>
              <a:defRPr/>
            </a:pPr>
            <a:r>
              <a:rPr lang="hr-HR" altLang="sr-Latn-RS" sz="28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Izvaninstitucionalni odgoj i obrazovanje djece i mladih</a:t>
            </a:r>
          </a:p>
          <a:p>
            <a:pPr marL="0" indent="0" algn="ctr">
              <a:buFontTx/>
              <a:buNone/>
              <a:defRPr/>
            </a:pPr>
            <a:endParaRPr lang="hr-HR" altLang="sr-Latn-RS" sz="28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sz="28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sz="20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sz="20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hr-HR" altLang="sr-Latn-RS" sz="16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Ivana Pilko Čunčić, </a:t>
            </a:r>
            <a:r>
              <a:rPr lang="hr-HR" altLang="sr-Latn-RS" sz="16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prof.</a:t>
            </a:r>
          </a:p>
          <a:p>
            <a:pPr marL="0" indent="0" algn="ctr">
              <a:buFontTx/>
              <a:buNone/>
              <a:defRPr/>
            </a:pPr>
            <a:r>
              <a:rPr lang="hr-HR" altLang="sr-Latn-RS" sz="16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Uprava </a:t>
            </a:r>
            <a:r>
              <a:rPr lang="hr-HR" altLang="sr-Latn-RS" sz="16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za standard, strategije i posebne programe</a:t>
            </a:r>
          </a:p>
          <a:p>
            <a:pPr marL="0" indent="0">
              <a:buNone/>
            </a:pPr>
            <a:endParaRPr lang="hr-HR" sz="18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3</a:t>
            </a:fld>
            <a:endParaRPr lang="hr-HR" altLang="sr-Latn-RS"/>
          </a:p>
        </p:txBody>
      </p:sp>
      <p:sp>
        <p:nvSpPr>
          <p:cNvPr id="2" name="Rectangle 1"/>
          <p:cNvSpPr/>
          <p:nvPr/>
        </p:nvSpPr>
        <p:spPr>
          <a:xfrm>
            <a:off x="6706770" y="414506"/>
            <a:ext cx="1753836" cy="307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</a:t>
            </a:r>
            <a:r>
              <a:rPr lang="hr-HR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2017.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94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 bwMode="auto">
          <a:xfrm>
            <a:off x="257175" y="1006475"/>
            <a:ext cx="8612188" cy="901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en-U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PROGRAMSKA, STRUČNA I FINANCIJSKA POTPORA OBRAZOVANJU UČENIKA PRIPADNIKA ROMSKE NACIONALNE MANJINE (10.iii.1)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1908175"/>
            <a:ext cx="8434388" cy="446563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Cilj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:</a:t>
            </a:r>
            <a:r>
              <a:rPr lang="hr-HR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</a:p>
          <a:p>
            <a:pPr>
              <a:defRPr/>
            </a:pP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Povećanje socijalne uključenosti i integracije djece/učenika pripadnika romske nacionalne manjine u odgojno-obrazovni sustav</a:t>
            </a:r>
          </a:p>
          <a:p>
            <a:pPr marL="0" indent="0">
              <a:buFontTx/>
              <a:buNone/>
              <a:defRPr/>
            </a:pPr>
            <a:endParaRPr lang="hr-HR" altLang="sr-Latn-RS" sz="1400" dirty="0" smtClean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Datum objave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: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travanj 2017.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hr-HR" altLang="sr-Latn-RS" sz="1400" b="1" dirty="0" smtClean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Indikativan iznos 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: </a:t>
            </a:r>
            <a:r>
              <a:rPr lang="hr-HR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15.300.000,00 HRK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hr-HR" altLang="sr-Latn-RS" sz="1400" b="1" dirty="0" smtClean="0">
              <a:solidFill>
                <a:srgbClr val="C0000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Prihvatljivi prijavitelji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:</a:t>
            </a:r>
            <a:r>
              <a:rPr lang="en-US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  <a:r>
              <a:rPr lang="en-US" altLang="sr-Latn-RS" sz="1400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jedinice</a:t>
            </a:r>
            <a:r>
              <a:rPr lang="en-US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  <a:r>
              <a:rPr lang="en-US" altLang="sr-Latn-RS" sz="1400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lokalne</a:t>
            </a:r>
            <a:r>
              <a:rPr lang="en-US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  <a:r>
              <a:rPr lang="en-US" altLang="sr-Latn-RS" sz="1400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i</a:t>
            </a:r>
            <a:r>
              <a:rPr lang="en-US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područne (</a:t>
            </a:r>
            <a:r>
              <a:rPr lang="en-US" altLang="sr-Latn-RS" sz="1400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regionalne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)</a:t>
            </a:r>
            <a:r>
              <a:rPr lang="en-US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  <a:r>
              <a:rPr lang="en-US" altLang="sr-Latn-RS" sz="1400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samouprave</a:t>
            </a:r>
            <a:endParaRPr lang="hr-HR" altLang="sr-Latn-RS" sz="1400" dirty="0" smtClean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buFontTx/>
              <a:buNone/>
              <a:defRPr/>
            </a:pPr>
            <a:endParaRPr lang="hr-HR" altLang="sr-Latn-RS" sz="1400" b="1" dirty="0" smtClean="0">
              <a:solidFill>
                <a:srgbClr val="C0000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Partneri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: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dječji vrtići, </a:t>
            </a:r>
            <a:r>
              <a:rPr lang="hr-HR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udruge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, osnovne škole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hr-HR" altLang="sr-Latn-RS" sz="1400" dirty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Ciljne skupine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: </a:t>
            </a:r>
            <a:endParaRPr lang="hr-HR" altLang="sr-Latn-RS" sz="1400" dirty="0" smtClean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defRPr/>
            </a:pP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djeca/učenici pripadnici romske nacionalne manjine</a:t>
            </a:r>
          </a:p>
          <a:p>
            <a:pPr algn="just">
              <a:defRPr/>
            </a:pP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odgojno – obrazovno osoblje</a:t>
            </a:r>
            <a:endParaRPr lang="hr-HR" altLang="sr-Latn-RS" sz="16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just">
              <a:buFontTx/>
              <a:buNone/>
              <a:defRPr/>
            </a:pPr>
            <a:endParaRPr lang="hr-HR" altLang="sr-Latn-RS" sz="1600" dirty="0" smtClean="0">
              <a:solidFill>
                <a:srgbClr val="00206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557838" y="452438"/>
            <a:ext cx="3479800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hr-HR" altLang="sr-Latn-RS" sz="1400" b="1" kern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DANI 2017.</a:t>
            </a:r>
            <a:endParaRPr lang="hr-HR" altLang="sr-Latn-RS" sz="1400" kern="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67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 bwMode="auto">
          <a:xfrm>
            <a:off x="257175" y="1006475"/>
            <a:ext cx="8612188" cy="901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en-U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PROGRAMSKA, STRUČNA I FINANCIJSKA POTPORA OBRAZOVANJU UČENIKA PRIPADNIKA ROMSKE NACIONALNE MANJINE (10.iii.1)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1908175"/>
            <a:ext cx="8434388" cy="4465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buFontTx/>
              <a:buNone/>
            </a:pPr>
            <a:r>
              <a:rPr lang="hr-HR" altLang="sr-Latn-RS" sz="1400" b="1" dirty="0" smtClean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 algn="just">
              <a:buFontTx/>
              <a:buNone/>
            </a:pPr>
            <a:r>
              <a:rPr lang="hr-HR" altLang="sr-Latn-RS" sz="1400" b="1" dirty="0" smtClean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hr-HR" altLang="sr-Latn-RS" sz="16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Prihvatljive aktivnosti</a:t>
            </a:r>
            <a:r>
              <a:rPr lang="hr-HR" altLang="sr-Latn-RS" sz="16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: </a:t>
            </a:r>
            <a:endParaRPr lang="en-US" altLang="sr-Latn-RS" sz="1600" b="1" dirty="0" smtClean="0">
              <a:solidFill>
                <a:srgbClr val="C0000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buFontTx/>
              <a:buNone/>
            </a:pPr>
            <a:endParaRPr lang="hr-HR" altLang="sr-Latn-RS" sz="1400" b="1" dirty="0" smtClean="0">
              <a:solidFill>
                <a:srgbClr val="C0000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Produženi boravak za učenike pripadnike romske nacionalne manjine </a:t>
            </a:r>
          </a:p>
          <a:p>
            <a:pPr algn="just">
              <a:lnSpc>
                <a:spcPct val="150000"/>
              </a:lnSpc>
            </a:pP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Osiguravanje prijevoza djece pripadnika romske nacionalne manjine od kuće do vrtića/škola koje provode programe predškole </a:t>
            </a:r>
          </a:p>
          <a:p>
            <a:pPr algn="just">
              <a:lnSpc>
                <a:spcPct val="150000"/>
              </a:lnSpc>
            </a:pP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Organizacija izvanškolskih aktivnosti usmjerenih na društvenu integraciju učenika romske nacionalnosti</a:t>
            </a:r>
          </a:p>
          <a:p>
            <a:pPr algn="just">
              <a:lnSpc>
                <a:spcPct val="150000"/>
              </a:lnSpc>
            </a:pP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Stručno usavršavanje odgojno obrazovnih radnika</a:t>
            </a:r>
          </a:p>
          <a:p>
            <a:pPr algn="just">
              <a:lnSpc>
                <a:spcPct val="150000"/>
              </a:lnSpc>
            </a:pP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Nabava didaktičke opreme</a:t>
            </a:r>
          </a:p>
          <a:p>
            <a:pPr algn="just">
              <a:buFontTx/>
              <a:buNone/>
            </a:pPr>
            <a:endParaRPr lang="hr-HR" altLang="sr-Latn-RS" sz="16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just">
              <a:buFontTx/>
              <a:buNone/>
            </a:pPr>
            <a:endParaRPr lang="hr-HR" altLang="sr-Latn-RS" sz="1600" dirty="0" smtClean="0">
              <a:solidFill>
                <a:srgbClr val="00206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557838" y="452438"/>
            <a:ext cx="3479800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hr-HR" altLang="sr-Latn-RS" sz="1400" b="1" kern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DANI 2017.</a:t>
            </a:r>
            <a:endParaRPr lang="hr-HR" altLang="sr-Latn-RS" sz="1400" kern="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70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 bwMode="auto">
          <a:xfrm>
            <a:off x="257175" y="1006475"/>
            <a:ext cx="8612188" cy="566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en-U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UNAPRJEĐENJE PISMENOSTI – TEMELJ CJELOŽIVOTNOG UČENJA (10.iii.2)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1908175"/>
            <a:ext cx="8434388" cy="446563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Cilj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:</a:t>
            </a:r>
            <a:r>
              <a:rPr lang="hr-HR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</a:p>
          <a:p>
            <a:pPr>
              <a:defRPr/>
            </a:pP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Unaprijediti različite vrste pismenosti kao temelj stjecanja ključnih kompetencija za cjeloživotno učenje</a:t>
            </a:r>
          </a:p>
          <a:p>
            <a:pPr marL="0" indent="0">
              <a:buFontTx/>
              <a:buNone/>
              <a:defRPr/>
            </a:pPr>
            <a:endParaRPr lang="hr-HR" altLang="sr-Latn-RS" sz="1400" dirty="0" smtClean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Objava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: </a:t>
            </a:r>
            <a:r>
              <a:rPr lang="hr-HR" altLang="sr-Latn-RS" sz="1400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29.12.2016. do 27.03.2017. </a:t>
            </a:r>
            <a:r>
              <a:rPr lang="hr-HR" sz="1400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hlinkClick r:id="rId2"/>
              </a:rPr>
              <a:t>http://www.strukturnifondovi.hr/natjecaji/1277</a:t>
            </a:r>
            <a:endParaRPr lang="hr-HR" sz="1400" dirty="0" smtClean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hr-HR" altLang="sr-Latn-RS" sz="1400" b="1" dirty="0" smtClean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Indikativan iznos 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: </a:t>
            </a:r>
            <a:r>
              <a:rPr lang="hr-HR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26.775.000,00 HRK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(500.000,00 – 1.500.000,00 HRK)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hr-HR" altLang="sr-Latn-RS" sz="1400" b="1" dirty="0" smtClean="0">
              <a:solidFill>
                <a:srgbClr val="C0000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Prihvatljivi prijavitelji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: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osnovne i srednjoškolske ustanove</a:t>
            </a:r>
          </a:p>
          <a:p>
            <a:pPr algn="just">
              <a:buFontTx/>
              <a:buNone/>
              <a:defRPr/>
            </a:pPr>
            <a:endParaRPr lang="hr-HR" altLang="sr-Latn-RS" sz="1400" b="1" dirty="0" smtClean="0">
              <a:solidFill>
                <a:srgbClr val="C0000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Partneri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: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osnovne i srednjoškolske ustanove; jedinice lokalne i područne (regionalne) samouprave;  učenički domovi, regionalne i lokalne razvojne agencije; visoka učilišta; znanstvene organizacije, </a:t>
            </a:r>
            <a:r>
              <a:rPr lang="hr-HR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udruge,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trgovačka društva; dječji vrtići;  javne ustanove za kulturne djelatnosti (knjižnična, arhivska i muzejsko-galerijska djelatnost); ustanove za obrazovanje odraslih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hr-HR" altLang="sr-Latn-RS" sz="1400" dirty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Ciljne skupine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: </a:t>
            </a:r>
            <a:endParaRPr lang="hr-HR" altLang="sr-Latn-RS" sz="1400" dirty="0" smtClean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defRPr/>
            </a:pP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učenici osnovnih i srednjih škola</a:t>
            </a:r>
            <a:endParaRPr lang="hr-HR" altLang="sr-Latn-RS" sz="1400" dirty="0" smtClean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defRPr/>
            </a:pP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odgojno – obrazovno osoblje</a:t>
            </a:r>
            <a:endParaRPr lang="hr-HR" altLang="sr-Latn-RS" sz="16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just">
              <a:buFontTx/>
              <a:buNone/>
              <a:defRPr/>
            </a:pPr>
            <a:endParaRPr lang="hr-HR" altLang="sr-Latn-RS" sz="1600" dirty="0" smtClean="0">
              <a:solidFill>
                <a:srgbClr val="00206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557838" y="452438"/>
            <a:ext cx="3479800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hr-HR" altLang="sr-Latn-RS" sz="1400" b="1" kern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DANI 2017.</a:t>
            </a:r>
            <a:endParaRPr lang="hr-HR" altLang="sr-Latn-RS" sz="1400" kern="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74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 bwMode="auto">
          <a:xfrm>
            <a:off x="257175" y="1006475"/>
            <a:ext cx="8612188" cy="566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en-U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UNAPRJEĐENJE PISMENOSTI – TEMELJ CJELOŽIVOTNOG UČENJA (10.iii.2)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1908175"/>
            <a:ext cx="8434388" cy="3309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buFontTx/>
              <a:buNone/>
            </a:pPr>
            <a:endParaRPr lang="hr-HR" altLang="sr-Latn-RS" sz="1400" b="1" u="sng" dirty="0" smtClean="0">
              <a:solidFill>
                <a:srgbClr val="C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Tx/>
              <a:buNone/>
            </a:pPr>
            <a:r>
              <a:rPr lang="hr-HR" altLang="sr-Latn-RS" sz="16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Prihvatljive aktivnosti</a:t>
            </a:r>
            <a:r>
              <a:rPr lang="hr-HR" altLang="sr-Latn-RS" sz="16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: </a:t>
            </a:r>
          </a:p>
          <a:p>
            <a:pPr algn="just">
              <a:buFontTx/>
              <a:buNone/>
            </a:pPr>
            <a:endParaRPr lang="hr-HR" altLang="sr-Latn-RS" sz="1600" b="1" dirty="0" smtClean="0">
              <a:solidFill>
                <a:srgbClr val="C0000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Stručno usavršavanje odgojno-obrazovnih radnika  </a:t>
            </a:r>
          </a:p>
          <a:p>
            <a:pPr algn="just">
              <a:lnSpc>
                <a:spcPct val="150000"/>
              </a:lnSpc>
            </a:pP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Studijski posjeti</a:t>
            </a:r>
          </a:p>
          <a:p>
            <a:pPr algn="just">
              <a:lnSpc>
                <a:spcPct val="150000"/>
              </a:lnSpc>
            </a:pP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Razvoj i provedba izvannastavnih aktivnosti/fakultativnih predmeta unutar školskog kurikuluma za jednu ili više vrsta pismenosti </a:t>
            </a:r>
          </a:p>
          <a:p>
            <a:pPr algn="just">
              <a:lnSpc>
                <a:spcPct val="150000"/>
              </a:lnSpc>
            </a:pP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Nabava opreme i namještaja, opremanje školskih knjižnica </a:t>
            </a:r>
          </a:p>
          <a:p>
            <a:pPr algn="just">
              <a:buFontTx/>
              <a:buNone/>
            </a:pPr>
            <a:endParaRPr lang="hr-HR" altLang="sr-Latn-RS" sz="160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557838" y="452438"/>
            <a:ext cx="3479800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hr-HR" altLang="sr-Latn-RS" sz="1400" b="1" kern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DANI 2017.</a:t>
            </a:r>
            <a:endParaRPr lang="hr-HR" altLang="sr-Latn-RS" sz="1400" kern="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27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 bwMode="auto">
          <a:xfrm>
            <a:off x="257175" y="1006475"/>
            <a:ext cx="8612188" cy="901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en-U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PROMOCIJA KVALITETE STRUKOVNOG OBRAZOVANJA KROZ PODRŠKU STRUKOVNIM ŠKOLAMA U RAZVOJU I UVOĐENJU INOVATIVNIH RJEŠENJA TE MODERNIH I NOVIH TEHNOLOGIJA - FAZA I (10.iv.1)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 bwMode="auto">
          <a:xfrm>
            <a:off x="346075" y="2192338"/>
            <a:ext cx="8434388" cy="446563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Cilj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:</a:t>
            </a:r>
            <a:r>
              <a:rPr lang="hr-HR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</a:p>
          <a:p>
            <a:pPr>
              <a:defRPr/>
            </a:pP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Podizanje kvalitete ponude strukovnog obrazovanja i povezanosti s potrebama tržišta rada za bolju </a:t>
            </a:r>
            <a:r>
              <a:rPr lang="hr-HR" altLang="sr-Latn-RS" sz="1400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zapošljivost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 učenika strukovnih škola </a:t>
            </a:r>
          </a:p>
          <a:p>
            <a:pPr marL="0" indent="0">
              <a:buFontTx/>
              <a:buNone/>
              <a:defRPr/>
            </a:pPr>
            <a:endParaRPr lang="hr-HR" altLang="sr-Latn-RS" sz="1400" dirty="0" smtClean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Datum objave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: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4. kvartal 2017.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hr-HR" altLang="sr-Latn-RS" sz="1400" b="1" dirty="0" smtClean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Indikativan iznos 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: </a:t>
            </a:r>
            <a:r>
              <a:rPr lang="hr-HR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30.000.000,00 HRK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hr-HR" altLang="sr-Latn-RS" sz="1400" b="1" dirty="0" smtClean="0">
              <a:solidFill>
                <a:srgbClr val="C0000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Prihvatljivi prijavitelji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:</a:t>
            </a:r>
            <a:r>
              <a:rPr lang="en-US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ustanove strukovnog obrazovanja</a:t>
            </a:r>
          </a:p>
          <a:p>
            <a:pPr algn="just">
              <a:buFontTx/>
              <a:buNone/>
              <a:defRPr/>
            </a:pPr>
            <a:endParaRPr lang="hr-HR" altLang="sr-Latn-RS" sz="1400" b="1" dirty="0" smtClean="0">
              <a:solidFill>
                <a:srgbClr val="C0000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Partneri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: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ustanove strukovnog obrazovanja; socijalni partneri na lokalnoj, regionalnoj ili sektorskoj razini (regionalni/sektorski ogranci strukovnih/sektorskih udruženja); jedinice lokalne i regionalne samouprave; </a:t>
            </a:r>
            <a:r>
              <a:rPr lang="hr-HR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organizacija civilnog društva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(udruge poslodavaca; komore i/ili sindikati); mikro, mala i srednja poduzeća; visoka učilišta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hr-HR" altLang="sr-Latn-RS" sz="1400" dirty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Ciljne skupine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: </a:t>
            </a:r>
            <a:endParaRPr lang="hr-HR" altLang="sr-Latn-RS" sz="1400" dirty="0" smtClean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defRPr/>
            </a:pP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u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čenici strukovnih škola</a:t>
            </a:r>
            <a:endParaRPr lang="hr-HR" altLang="sr-Latn-RS" sz="1400" dirty="0" smtClean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defRPr/>
            </a:pP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odgojno – obrazovno osoblje</a:t>
            </a:r>
            <a:endParaRPr lang="hr-HR" altLang="sr-Latn-RS" sz="16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just">
              <a:buFontTx/>
              <a:buNone/>
              <a:defRPr/>
            </a:pPr>
            <a:endParaRPr lang="hr-HR" altLang="sr-Latn-RS" sz="1600" dirty="0" smtClean="0">
              <a:solidFill>
                <a:srgbClr val="00206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557838" y="452438"/>
            <a:ext cx="3479800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hr-HR" altLang="sr-Latn-RS" sz="1400" b="1" kern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DANI 2017.</a:t>
            </a:r>
            <a:endParaRPr lang="hr-HR" altLang="sr-Latn-RS" sz="1400" kern="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29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 bwMode="auto">
          <a:xfrm>
            <a:off x="87086" y="1006475"/>
            <a:ext cx="8782277" cy="901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en-U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PROMOCIJA KVALITETE STRUKOVNOG OBRAZOVANJA KROZ PODRŠKU STRUKOVNIM ŠKOLAMA U RAZVOJU I UVOĐENJU INOVATIVNIH RJEŠENJA TE MODERNIH I NOVIH TEHNOLOGIJA - FAZA I (10.iv.1)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 bwMode="auto">
          <a:xfrm>
            <a:off x="346075" y="2656114"/>
            <a:ext cx="8434388" cy="400186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buFontTx/>
              <a:buNone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Prihvatljive aktivnosti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: </a:t>
            </a:r>
          </a:p>
          <a:p>
            <a:pPr algn="just">
              <a:buFontTx/>
              <a:buNone/>
            </a:pPr>
            <a:endParaRPr lang="hr-HR" altLang="sr-Latn-RS" sz="1400" b="1" dirty="0" smtClean="0">
              <a:solidFill>
                <a:srgbClr val="C0000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/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razvoj i provedba školskih kurikuluma u ustanovama za strukovno obrazovanje</a:t>
            </a:r>
          </a:p>
          <a:p>
            <a:pPr algn="just"/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razvoj novih projekata, procesa, aktivnosti, metoda i sadržaja u ustanovama za strukovno obrazovanje te ishoda učenja povezanih s gospodarskim promjenama na regionalnoj razini</a:t>
            </a:r>
          </a:p>
          <a:p>
            <a:pPr algn="just"/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razvoj inovativnih načina usavršavanja za nastavnike strukovnih predmeta </a:t>
            </a:r>
          </a:p>
          <a:p>
            <a:pPr algn="just"/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povećanje kapaciteta ustanova za strukovno obrazovanje za izvođenje praktične nastave;</a:t>
            </a:r>
          </a:p>
          <a:p>
            <a:pPr algn="just"/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uvođenje/proširenje korištenja IKT-a u nastavnim aktivnostima i učenju</a:t>
            </a:r>
          </a:p>
          <a:p>
            <a:pPr algn="just">
              <a:buFontTx/>
              <a:buNone/>
            </a:pPr>
            <a:endParaRPr lang="hr-HR" altLang="sr-Latn-RS" sz="160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557838" y="452438"/>
            <a:ext cx="3479800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hr-HR" altLang="sr-Latn-RS" sz="1400" b="1" kern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DANI 2017.</a:t>
            </a:r>
            <a:endParaRPr lang="hr-HR" altLang="sr-Latn-RS" sz="1400" kern="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42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 bwMode="auto">
          <a:xfrm>
            <a:off x="1498600" y="1403350"/>
            <a:ext cx="6172200" cy="39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20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Općenite informacije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 bwMode="auto">
          <a:xfrm>
            <a:off x="541337" y="2563676"/>
            <a:ext cx="8086725" cy="32829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defRPr/>
            </a:pPr>
            <a:r>
              <a:rPr lang="hr-HR" altLang="sr-Latn-RS" sz="18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Svi natječaji bit će pravovremeno najavljeni na mrežnim stranicama:</a:t>
            </a:r>
          </a:p>
          <a:p>
            <a:pPr lvl="1" algn="just">
              <a:buFont typeface="Wingdings" panose="05000000000000000000" pitchFamily="2" charset="2"/>
              <a:buChar char="v"/>
              <a:defRPr/>
            </a:pPr>
            <a:r>
              <a:rPr lang="hr-HR" altLang="sr-Latn-RS" sz="1600" dirty="0" smtClean="0">
                <a:latin typeface="Georgia" panose="02040502050405020303" pitchFamily="18" charset="0"/>
                <a:cs typeface="Tahoma" panose="020B0604030504040204" pitchFamily="34" charset="0"/>
                <a:hlinkClick r:id="rId2"/>
              </a:rPr>
              <a:t>www.strukturnifondovi.hr</a:t>
            </a:r>
            <a:r>
              <a:rPr lang="hr-HR" altLang="sr-Latn-RS" sz="1600" dirty="0" smtClean="0"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</a:p>
          <a:p>
            <a:pPr lvl="1" algn="just">
              <a:buFont typeface="Wingdings" panose="05000000000000000000" pitchFamily="2" charset="2"/>
              <a:buChar char="v"/>
              <a:defRPr/>
            </a:pPr>
            <a:r>
              <a:rPr lang="hr-HR" altLang="sr-Latn-RS" sz="1600" dirty="0" smtClean="0">
                <a:latin typeface="Georgia" panose="02040502050405020303" pitchFamily="18" charset="0"/>
                <a:cs typeface="Tahoma" panose="020B0604030504040204" pitchFamily="34" charset="0"/>
                <a:hlinkClick r:id="rId3"/>
              </a:rPr>
              <a:t>www.mzos.hr</a:t>
            </a:r>
            <a:r>
              <a:rPr lang="hr-HR" altLang="sr-Latn-RS" sz="1600" dirty="0" smtClean="0"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</a:p>
          <a:p>
            <a:pPr lvl="1" algn="just">
              <a:buFont typeface="Wingdings" panose="05000000000000000000" pitchFamily="2" charset="2"/>
              <a:buChar char="v"/>
              <a:defRPr/>
            </a:pPr>
            <a:r>
              <a:rPr lang="hr-HR" altLang="sr-Latn-RS" sz="1600" dirty="0" smtClean="0">
                <a:latin typeface="Georgia" panose="02040502050405020303" pitchFamily="18" charset="0"/>
                <a:cs typeface="Tahoma" panose="020B0604030504040204" pitchFamily="34" charset="0"/>
                <a:hlinkClick r:id="rId4"/>
              </a:rPr>
              <a:t>www.esf.hr</a:t>
            </a:r>
            <a:endParaRPr lang="hr-HR" altLang="sr-Latn-RS" sz="1600" dirty="0" smtClean="0"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buFontTx/>
              <a:buNone/>
              <a:defRPr/>
            </a:pPr>
            <a:endParaRPr lang="hr-HR" altLang="sr-Latn-RS" sz="1800" dirty="0" smtClean="0"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defRPr/>
            </a:pPr>
            <a:r>
              <a:rPr lang="hr-HR" altLang="sr-Latn-RS" sz="18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Po objavi natječaja organizirati će se </a:t>
            </a:r>
            <a:r>
              <a:rPr lang="hr-HR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informativne radionice</a:t>
            </a:r>
          </a:p>
          <a:p>
            <a:pPr marL="0" indent="0" algn="just">
              <a:buFontTx/>
              <a:buNone/>
              <a:defRPr/>
            </a:pPr>
            <a:endParaRPr lang="hr-HR" altLang="sr-Latn-RS" sz="1800" b="1" dirty="0" smtClean="0">
              <a:solidFill>
                <a:srgbClr val="C0000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defRPr/>
            </a:pPr>
            <a:r>
              <a:rPr lang="hr-HR" altLang="sr-Latn-RS" sz="18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Kontakt za upite: </a:t>
            </a:r>
            <a:r>
              <a:rPr lang="hr-HR" altLang="sr-Latn-RS" sz="1800" dirty="0" smtClean="0">
                <a:latin typeface="Georgia" panose="02040502050405020303" pitchFamily="18" charset="0"/>
                <a:cs typeface="Tahoma" panose="020B0604030504040204" pitchFamily="34" charset="0"/>
                <a:hlinkClick r:id="rId5"/>
              </a:rPr>
              <a:t>esf@mzo.hr</a:t>
            </a:r>
            <a:endParaRPr lang="hr-HR" altLang="sr-Latn-RS" sz="1800" dirty="0" smtClean="0"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buFontTx/>
              <a:buNone/>
              <a:defRPr/>
            </a:pPr>
            <a:endParaRPr lang="hr-HR" altLang="sr-Latn-RS" sz="28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endParaRPr lang="hr-HR" altLang="sr-Latn-RS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557838" y="452438"/>
            <a:ext cx="3479800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hr-HR" altLang="sr-Latn-RS" sz="1400" b="1" kern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DANI 2017.</a:t>
            </a:r>
            <a:endParaRPr lang="hr-HR" altLang="sr-Latn-RS" sz="1400" kern="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61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slov 1"/>
          <p:cNvSpPr>
            <a:spLocks noGrp="1"/>
          </p:cNvSpPr>
          <p:nvPr>
            <p:ph type="title"/>
          </p:nvPr>
        </p:nvSpPr>
        <p:spPr bwMode="auto">
          <a:xfrm>
            <a:off x="519113" y="3089275"/>
            <a:ext cx="8229600" cy="7286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Zahvaljujemo na suradnji</a:t>
            </a:r>
            <a:br>
              <a:rPr lang="hr-HR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</a:br>
            <a:r>
              <a:rPr lang="hr-HR" altLang="sr-Latn-RS" sz="18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Ministarstvo znanosti i obrazovanja</a:t>
            </a:r>
          </a:p>
        </p:txBody>
      </p:sp>
      <p:sp>
        <p:nvSpPr>
          <p:cNvPr id="47107" name="Rezervirano mjesto broja slajd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EFA1BED-2737-41A3-8A9F-E493D471BC01}" type="slidenum">
              <a:rPr lang="hr-HR" altLang="sr-Latn-RS" smtClean="0">
                <a:solidFill>
                  <a:schemeClr val="accent2"/>
                </a:solidFill>
                <a:latin typeface="Book Antiqua" panose="02040602050305030304" pitchFamily="18" charset="0"/>
              </a:rPr>
              <a:pPr/>
              <a:t>37</a:t>
            </a:fld>
            <a:endParaRPr lang="hr-HR" altLang="sr-Latn-RS" smtClean="0">
              <a:solidFill>
                <a:schemeClr val="accent2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557838" y="452438"/>
            <a:ext cx="3479800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hr-HR" altLang="sr-Latn-RS" sz="1400" b="1" kern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DANI 2017.</a:t>
            </a:r>
            <a:endParaRPr lang="hr-HR" altLang="sr-Latn-RS" sz="1400" kern="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58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 txBox="1">
            <a:spLocks noChangeArrowheads="1"/>
          </p:cNvSpPr>
          <p:nvPr/>
        </p:nvSpPr>
        <p:spPr bwMode="auto">
          <a:xfrm>
            <a:off x="0" y="1379537"/>
            <a:ext cx="9037638" cy="459775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hr-HR" altLang="sr-Latn-RS" sz="20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Plan provedbe Natječaja za šk. god. 2017./2018.</a:t>
            </a:r>
          </a:p>
          <a:p>
            <a:pPr algn="ctr" eaLnBrk="1" hangingPunct="1">
              <a:buFontTx/>
              <a:buNone/>
              <a:defRPr/>
            </a:pPr>
            <a:endParaRPr lang="hr-HR" altLang="sr-Latn-RS" sz="2200" b="1" kern="0" dirty="0" smtClean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objava natječaja – </a:t>
            </a:r>
            <a:r>
              <a:rPr lang="hr-HR" altLang="sr-Latn-RS" sz="14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travanj 2017. 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planirani rok za završetak natječaja –</a:t>
            </a:r>
            <a:r>
              <a:rPr lang="hr-HR" altLang="sr-Latn-RS" sz="14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 kolovoz 2017.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objava odluke ministra o dodjeli bespovratnih sredstava – </a:t>
            </a:r>
            <a:r>
              <a:rPr lang="hr-HR" altLang="sr-Latn-RS" sz="14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rujan 2017.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potpisivanje ugovora između korisnika i MZO-a - </a:t>
            </a:r>
            <a:r>
              <a:rPr lang="hr-HR" altLang="sr-Latn-RS" sz="14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rujan 2017.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provedba projekata – </a:t>
            </a:r>
            <a:r>
              <a:rPr lang="hr-HR" altLang="sr-Latn-RS" sz="14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listopad 2017. do 31. kolovoza 2018.</a:t>
            </a:r>
            <a:endParaRPr lang="hr-HR" altLang="sr-Latn-RS" sz="1400" b="1" kern="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ukupan planirani iznos za dodjelu bespovratnih sredstava – </a:t>
            </a:r>
            <a:r>
              <a:rPr lang="hr-HR" altLang="sr-Latn-RS" sz="14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približno</a:t>
            </a: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hr-HR" altLang="sr-Latn-RS" sz="14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8.000.000,00 kn</a:t>
            </a:r>
          </a:p>
          <a:p>
            <a:pPr marL="914400" lvl="2" indent="0" eaLnBrk="1" hangingPunct="1">
              <a:buFontTx/>
              <a:buNone/>
              <a:defRPr/>
            </a:pPr>
            <a:endParaRPr lang="hr-HR" altLang="sr-Latn-RS" sz="1400" b="1" kern="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upute za prijavitelje – </a:t>
            </a:r>
            <a:r>
              <a:rPr lang="hr-HR" altLang="sr-Latn-RS" sz="14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u pripremi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sve obavijesti bit će dostupne na mrežnim stranicama </a:t>
            </a: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  <a:hlinkClick r:id="rId2"/>
              </a:rPr>
              <a:t>www.mzo.hr</a:t>
            </a:r>
            <a:endParaRPr lang="hr-HR" altLang="sr-Latn-RS" sz="1400" b="1" kern="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svi upiti i prijedlozi šalju se e-poštom: </a:t>
            </a: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  <a:hlinkClick r:id="rId3"/>
              </a:rPr>
              <a:t>udruge@mzo.hr</a:t>
            </a:r>
            <a:endParaRPr lang="hr-HR" altLang="sr-Latn-RS" sz="1400" b="1" kern="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0" lvl="1" indent="0" eaLnBrk="1" hangingPunct="1">
              <a:buFontTx/>
              <a:buNone/>
              <a:defRPr/>
            </a:pPr>
            <a:r>
              <a:rPr lang="hr-HR" altLang="sr-Latn-RS" sz="18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endParaRPr lang="hr-HR" altLang="sr-Latn-RS" sz="1800" b="1" kern="0" dirty="0" smtClean="0">
              <a:solidFill>
                <a:srgbClr val="002060"/>
              </a:solidFill>
              <a:latin typeface="Tahoma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hr-HR" altLang="sr-Latn-RS" sz="2000" b="1" kern="0" dirty="0" smtClean="0">
              <a:solidFill>
                <a:srgbClr val="002060"/>
              </a:solidFill>
              <a:latin typeface="Tahoma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5557838" y="452438"/>
            <a:ext cx="3479800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hr-HR" altLang="sr-Latn-RS" sz="1400" b="1" kern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DANI 2017.</a:t>
            </a:r>
            <a:endParaRPr lang="hr-HR" altLang="sr-Latn-RS" sz="1400" kern="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4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zervirano mjesto broja slajd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08C3369-AFF6-4044-81F2-CD62AD840A20}" type="slidenum">
              <a:rPr lang="hr-HR" altLang="sr-Latn-RS">
                <a:solidFill>
                  <a:schemeClr val="accent2"/>
                </a:solidFill>
                <a:latin typeface="Book Antiqua" panose="02040602050305030304" pitchFamily="18" charset="0"/>
              </a:rPr>
              <a:pPr/>
              <a:t>5</a:t>
            </a:fld>
            <a:endParaRPr lang="hr-HR" altLang="sr-Latn-RS">
              <a:solidFill>
                <a:schemeClr val="accent2"/>
              </a:solidFill>
              <a:latin typeface="Book Antiqua" panose="02040602050305030304" pitchFamily="18" charset="0"/>
            </a:endParaRPr>
          </a:p>
        </p:txBody>
      </p:sp>
      <p:sp>
        <p:nvSpPr>
          <p:cNvPr id="6147" name="Rectangle 7"/>
          <p:cNvSpPr txBox="1">
            <a:spLocks noChangeArrowheads="1"/>
          </p:cNvSpPr>
          <p:nvPr/>
        </p:nvSpPr>
        <p:spPr bwMode="auto">
          <a:xfrm>
            <a:off x="284163" y="1112838"/>
            <a:ext cx="8709025" cy="527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r>
              <a:rPr lang="hr-HR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PRIORITETNA PODRUČJA NATJEČAJA U ŠK. GOD. 2017./2018.</a:t>
            </a:r>
          </a:p>
          <a:p>
            <a:pPr algn="just" eaLnBrk="1" hangingPunct="1">
              <a:spcBef>
                <a:spcPct val="20000"/>
              </a:spcBef>
              <a:defRPr/>
            </a:pPr>
            <a:endParaRPr lang="hr-HR" altLang="sr-Latn-RS" sz="1400" b="1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algn="just" eaLnBrk="1" hangingPunct="1">
              <a:spcBef>
                <a:spcPct val="20000"/>
              </a:spcBef>
              <a:defRPr/>
            </a:pPr>
            <a:endParaRPr lang="hr-HR" altLang="sr-Latn-RS" sz="1400" b="1" dirty="0" smtClean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>
              <a:defRPr/>
            </a:pPr>
            <a:r>
              <a:rPr lang="hr-HR" sz="1050" b="1" u="sng" dirty="0">
                <a:solidFill>
                  <a:srgbClr val="C00000"/>
                </a:solidFill>
                <a:latin typeface="Georgia" panose="02040502050405020303" pitchFamily="18" charset="0"/>
              </a:rPr>
              <a:t>P1: Promicanje jednakopravnosti, socijalne uključenosti te očuvanja nacionalnoga i lokalnog identiteta</a:t>
            </a:r>
            <a:r>
              <a:rPr lang="hr-HR" sz="1050" u="sng" dirty="0">
                <a:solidFill>
                  <a:srgbClr val="C00000"/>
                </a:solidFill>
                <a:latin typeface="Georgia" panose="02040502050405020303" pitchFamily="18" charset="0"/>
              </a:rPr>
              <a:t>:</a:t>
            </a:r>
            <a:endParaRPr lang="hr-HR" sz="1050" dirty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>
              <a:defRPr/>
            </a:pPr>
            <a:r>
              <a:rPr lang="hr-HR" sz="1050" dirty="0">
                <a:latin typeface="Georgia" panose="02040502050405020303" pitchFamily="18" charset="0"/>
              </a:rPr>
              <a:t> 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lphaLcPeriod"/>
              <a:defRPr/>
            </a:pPr>
            <a:r>
              <a:rPr lang="hr-HR" sz="1050" b="1" dirty="0">
                <a:solidFill>
                  <a:srgbClr val="002060"/>
                </a:solidFill>
                <a:latin typeface="Georgia" panose="02040502050405020303" pitchFamily="18" charset="0"/>
              </a:rPr>
              <a:t>Odgoj i obrazovanje za osobni i socijalni razvoj, solidarnost, socijalnu uključenost i opće ljudske vrijednosti;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lphaLcPeriod"/>
              <a:defRPr/>
            </a:pPr>
            <a:r>
              <a:rPr lang="hr-HR" sz="1050" b="1" dirty="0">
                <a:solidFill>
                  <a:srgbClr val="002060"/>
                </a:solidFill>
                <a:latin typeface="Georgia" panose="02040502050405020303" pitchFamily="18" charset="0"/>
              </a:rPr>
              <a:t>Odgoj i obrazovanje za mir i nenasilno rješavanje sukoba;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lphaLcPeriod"/>
              <a:defRPr/>
            </a:pPr>
            <a:r>
              <a:rPr lang="hr-HR" sz="1050" b="1" dirty="0">
                <a:solidFill>
                  <a:srgbClr val="002060"/>
                </a:solidFill>
                <a:latin typeface="Georgia" panose="02040502050405020303" pitchFamily="18" charset="0"/>
              </a:rPr>
              <a:t>Odgoj i obrazovanje za ljudska prava, odgovornost i aktivno građanstvo; 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lphaLcPeriod"/>
              <a:defRPr/>
            </a:pPr>
            <a:r>
              <a:rPr lang="hr-HR" sz="1050" b="1" dirty="0">
                <a:solidFill>
                  <a:srgbClr val="002060"/>
                </a:solidFill>
                <a:latin typeface="Georgia" panose="02040502050405020303" pitchFamily="18" charset="0"/>
              </a:rPr>
              <a:t>Odgoj i obrazovanje o štetnosti korupcije i koruptivnim rizicima;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lphaLcPeriod"/>
              <a:defRPr/>
            </a:pPr>
            <a:r>
              <a:rPr lang="hr-HR" sz="1050" b="1" dirty="0">
                <a:solidFill>
                  <a:srgbClr val="002060"/>
                </a:solidFill>
                <a:latin typeface="Georgia" panose="02040502050405020303" pitchFamily="18" charset="0"/>
              </a:rPr>
              <a:t>Odgoj i obrazovanje za očuvanje povijesnoga, kulturnoga i hrvatskoga nacionalnog identiteta; 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lphaLcPeriod"/>
              <a:defRPr/>
            </a:pPr>
            <a:r>
              <a:rPr lang="hr-HR" sz="1050" b="1" dirty="0">
                <a:solidFill>
                  <a:srgbClr val="002060"/>
                </a:solidFill>
                <a:latin typeface="Georgia" panose="02040502050405020303" pitchFamily="18" charset="0"/>
              </a:rPr>
              <a:t>Odgoj i obrazovanje o pravima i očuvanju identiteta nacionalnih manjina, interkulturalizmu i multikulturalizmu; 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lphaLcPeriod"/>
              <a:defRPr/>
            </a:pPr>
            <a:r>
              <a:rPr lang="hr-HR" sz="1050" b="1" dirty="0">
                <a:solidFill>
                  <a:srgbClr val="002060"/>
                </a:solidFill>
                <a:latin typeface="Georgia" panose="02040502050405020303" pitchFamily="18" charset="0"/>
              </a:rPr>
              <a:t>Poticanje očuvanja kulturne i prirodne baštine te tradicionalnih obrta.</a:t>
            </a:r>
          </a:p>
          <a:p>
            <a:pPr>
              <a:defRPr/>
            </a:pPr>
            <a:r>
              <a:rPr lang="hr-HR" sz="1050" dirty="0">
                <a:latin typeface="Georgia" panose="02040502050405020303" pitchFamily="18" charset="0"/>
              </a:rPr>
              <a:t> </a:t>
            </a:r>
          </a:p>
          <a:p>
            <a:pPr>
              <a:defRPr/>
            </a:pPr>
            <a:r>
              <a:rPr lang="hr-HR" sz="1050" b="1" dirty="0">
                <a:latin typeface="Georgia" panose="02040502050405020303" pitchFamily="18" charset="0"/>
              </a:rPr>
              <a:t> </a:t>
            </a:r>
            <a:endParaRPr lang="hr-HR" sz="1050" dirty="0">
              <a:latin typeface="Georgia" panose="02040502050405020303" pitchFamily="18" charset="0"/>
            </a:endParaRPr>
          </a:p>
          <a:p>
            <a:pPr>
              <a:defRPr/>
            </a:pPr>
            <a:r>
              <a:rPr lang="hr-HR" sz="1050" b="1" u="sng" dirty="0">
                <a:solidFill>
                  <a:srgbClr val="C00000"/>
                </a:solidFill>
                <a:latin typeface="Georgia" panose="02040502050405020303" pitchFamily="18" charset="0"/>
              </a:rPr>
              <a:t>P2: Unapređenje kvalitete života djece i mladih</a:t>
            </a:r>
            <a:r>
              <a:rPr lang="hr-HR" sz="1050" u="sng" dirty="0">
                <a:solidFill>
                  <a:srgbClr val="C00000"/>
                </a:solidFill>
                <a:latin typeface="Georgia" panose="02040502050405020303" pitchFamily="18" charset="0"/>
              </a:rPr>
              <a:t>:</a:t>
            </a:r>
            <a:endParaRPr lang="hr-HR" sz="1050" dirty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>
              <a:defRPr/>
            </a:pPr>
            <a:r>
              <a:rPr lang="hr-HR" sz="1050" dirty="0">
                <a:latin typeface="Georgia" panose="02040502050405020303" pitchFamily="18" charset="0"/>
              </a:rPr>
              <a:t> </a:t>
            </a:r>
          </a:p>
          <a:p>
            <a:pPr marL="719138" lvl="2" indent="-274638">
              <a:lnSpc>
                <a:spcPct val="150000"/>
              </a:lnSpc>
              <a:buFont typeface="+mj-lt"/>
              <a:buAutoNum type="alphaLcPeriod"/>
              <a:defRPr/>
            </a:pPr>
            <a:r>
              <a:rPr lang="hr-HR" sz="1050" b="1" dirty="0">
                <a:solidFill>
                  <a:srgbClr val="002060"/>
                </a:solidFill>
                <a:latin typeface="Georgia" panose="02040502050405020303" pitchFamily="18" charset="0"/>
              </a:rPr>
              <a:t>Odgoj i obrazovanje o zdravim načinima života, očuvanju prirode i održivom razvoju;</a:t>
            </a:r>
          </a:p>
          <a:p>
            <a:pPr marL="719138" lvl="2" indent="-274638">
              <a:lnSpc>
                <a:spcPct val="150000"/>
              </a:lnSpc>
              <a:buFont typeface="+mj-lt"/>
              <a:buAutoNum type="alphaLcPeriod"/>
              <a:defRPr/>
            </a:pPr>
            <a:r>
              <a:rPr lang="hr-HR" sz="1050" b="1" dirty="0">
                <a:solidFill>
                  <a:srgbClr val="002060"/>
                </a:solidFill>
                <a:latin typeface="Georgia" panose="02040502050405020303" pitchFamily="18" charset="0"/>
              </a:rPr>
              <a:t>Odgoj i obrazovanje za volonterstvo;</a:t>
            </a:r>
          </a:p>
          <a:p>
            <a:pPr marL="719138" lvl="2" indent="-274638">
              <a:lnSpc>
                <a:spcPct val="150000"/>
              </a:lnSpc>
              <a:buFont typeface="+mj-lt"/>
              <a:buAutoNum type="alphaLcPeriod"/>
              <a:defRPr/>
            </a:pPr>
            <a:r>
              <a:rPr lang="hr-HR" sz="1050" b="1" dirty="0">
                <a:solidFill>
                  <a:srgbClr val="002060"/>
                </a:solidFill>
                <a:latin typeface="Georgia" panose="02040502050405020303" pitchFamily="18" charset="0"/>
              </a:rPr>
              <a:t>Razvoj poduzetničkih aktivnosti djece i mladih;</a:t>
            </a:r>
          </a:p>
          <a:p>
            <a:pPr marL="719138" lvl="2" indent="-274638">
              <a:lnSpc>
                <a:spcPct val="150000"/>
              </a:lnSpc>
              <a:buFont typeface="+mj-lt"/>
              <a:buAutoNum type="alphaLcPeriod"/>
              <a:defRPr/>
            </a:pPr>
            <a:r>
              <a:rPr lang="hr-HR" sz="1050" b="1" dirty="0">
                <a:solidFill>
                  <a:srgbClr val="002060"/>
                </a:solidFill>
                <a:latin typeface="Georgia" panose="02040502050405020303" pitchFamily="18" charset="0"/>
              </a:rPr>
              <a:t>Poticanje kreativnosti i stvaralaštva djece i mladih;</a:t>
            </a:r>
          </a:p>
          <a:p>
            <a:pPr marL="719138" lvl="2" indent="-274638">
              <a:lnSpc>
                <a:spcPct val="150000"/>
              </a:lnSpc>
              <a:buFont typeface="+mj-lt"/>
              <a:buAutoNum type="alphaLcPeriod"/>
              <a:defRPr/>
            </a:pPr>
            <a:r>
              <a:rPr lang="hr-HR" sz="1050" b="1" dirty="0">
                <a:solidFill>
                  <a:srgbClr val="002060"/>
                </a:solidFill>
                <a:latin typeface="Georgia" panose="02040502050405020303" pitchFamily="18" charset="0"/>
              </a:rPr>
              <a:t>Odgoj i obrazovanje za financijsku i medijsku pismenost;</a:t>
            </a:r>
          </a:p>
          <a:p>
            <a:pPr marL="719138" lvl="2" indent="-274638">
              <a:lnSpc>
                <a:spcPct val="150000"/>
              </a:lnSpc>
              <a:buFont typeface="+mj-lt"/>
              <a:buAutoNum type="alphaLcPeriod"/>
              <a:defRPr/>
            </a:pPr>
            <a:r>
              <a:rPr lang="hr-HR" sz="1050" b="1" dirty="0">
                <a:solidFill>
                  <a:srgbClr val="002060"/>
                </a:solidFill>
                <a:latin typeface="Georgia" panose="02040502050405020303" pitchFamily="18" charset="0"/>
              </a:rPr>
              <a:t>Razvijanje vještina i kompetencija u području tehnike te informacijskih i komunikacijskih tehnologija. </a:t>
            </a:r>
          </a:p>
          <a:p>
            <a:pPr marL="0" indent="0">
              <a:spcBef>
                <a:spcPct val="20000"/>
              </a:spcBef>
              <a:defRPr/>
            </a:pPr>
            <a:endParaRPr lang="hr-HR" altLang="sr-Latn-RS" sz="1200" b="1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spcBef>
                <a:spcPct val="20000"/>
              </a:spcBef>
              <a:defRPr/>
            </a:pPr>
            <a:endParaRPr lang="hr-HR" altLang="sr-Latn-RS" sz="1200" b="1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hr-HR" altLang="sr-Latn-RS" sz="1200" dirty="0" smtClean="0">
                <a:latin typeface="Georgia" panose="02040502050405020303" pitchFamily="18" charset="0"/>
                <a:cs typeface="Tahoma" pitchFamily="34" charset="0"/>
              </a:rPr>
              <a:t> </a:t>
            </a:r>
          </a:p>
          <a:p>
            <a:pPr lvl="1" eaLnBrk="1" hangingPunct="1">
              <a:spcBef>
                <a:spcPct val="20000"/>
              </a:spcBef>
              <a:defRPr/>
            </a:pPr>
            <a:endParaRPr lang="hr-HR" altLang="sr-Latn-RS" sz="1200" b="1" dirty="0" smtClean="0">
              <a:solidFill>
                <a:srgbClr val="00206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557838" y="452438"/>
            <a:ext cx="3479800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hr-HR" altLang="sr-Latn-RS" sz="1400" b="1" kern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DANI 2017.</a:t>
            </a:r>
            <a:endParaRPr lang="hr-HR" altLang="sr-Latn-RS" sz="1400" kern="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71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zervirano mjesto broja slajd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4C15094-EAF1-4AAC-991F-9EC2BBBB6B92}" type="slidenum">
              <a:rPr lang="hr-HR" altLang="sr-Latn-RS">
                <a:solidFill>
                  <a:schemeClr val="accent2"/>
                </a:solidFill>
                <a:latin typeface="Book Antiqua" panose="02040602050305030304" pitchFamily="18" charset="0"/>
              </a:rPr>
              <a:pPr/>
              <a:t>6</a:t>
            </a:fld>
            <a:endParaRPr lang="hr-HR" altLang="sr-Latn-RS">
              <a:solidFill>
                <a:schemeClr val="accent2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168275" y="1336675"/>
            <a:ext cx="8824913" cy="47005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hr-HR" altLang="sr-Latn-RS" sz="18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Najvažniji uvjeti natječaja u šk. god. 2017./2018.</a:t>
            </a:r>
          </a:p>
          <a:p>
            <a:pPr algn="ctr" eaLnBrk="1" hangingPunct="1">
              <a:buFontTx/>
              <a:buNone/>
              <a:defRPr/>
            </a:pPr>
            <a:endParaRPr lang="hr-HR" altLang="sr-Latn-RS" sz="2200" b="1" kern="0" dirty="0" smtClean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prednost </a:t>
            </a:r>
            <a:r>
              <a:rPr lang="hr-HR" altLang="sr-Latn-RS" sz="14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u </a:t>
            </a: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financiranju </a:t>
            </a:r>
            <a:r>
              <a:rPr lang="hr-HR" altLang="sr-Latn-RS" sz="14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imat će projekti čiji su krajnji korisnici djeca i mladi s posebnim odgojno-obrazovnim potrebama (</a:t>
            </a:r>
            <a:r>
              <a:rPr lang="hr-HR" altLang="sr-Latn-RS" sz="1400" b="1" kern="0" dirty="0">
                <a:solidFill>
                  <a:srgbClr val="C00000"/>
                </a:solidFill>
                <a:latin typeface="Georgia" panose="02040502050405020303" pitchFamily="18" charset="0"/>
              </a:rPr>
              <a:t>daroviti učenici i učenici s </a:t>
            </a:r>
            <a:r>
              <a:rPr lang="hr-HR" altLang="sr-Latn-RS" sz="14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teškoćama</a:t>
            </a: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)</a:t>
            </a:r>
          </a:p>
          <a:p>
            <a:pPr marL="457200" lvl="1" indent="0" eaLnBrk="1" hangingPunct="1">
              <a:buFontTx/>
              <a:buNone/>
              <a:defRPr/>
            </a:pPr>
            <a:endParaRPr lang="hr-HR" altLang="sr-Latn-RS" sz="1400" b="1" kern="0" dirty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projekt </a:t>
            </a:r>
            <a:r>
              <a:rPr lang="hr-HR" altLang="sr-Latn-RS" sz="14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se provodi </a:t>
            </a:r>
            <a:r>
              <a:rPr lang="hr-HR" altLang="sr-Latn-RS" sz="1400" b="1" kern="0" dirty="0">
                <a:solidFill>
                  <a:srgbClr val="C00000"/>
                </a:solidFill>
                <a:latin typeface="Georgia" panose="02040502050405020303" pitchFamily="18" charset="0"/>
              </a:rPr>
              <a:t>isključivo</a:t>
            </a:r>
            <a:r>
              <a:rPr lang="hr-HR" altLang="sr-Latn-RS" sz="14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 na području Republike </a:t>
            </a: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Hrvatske</a:t>
            </a:r>
          </a:p>
          <a:p>
            <a:pPr marL="457200" lvl="1" indent="0" eaLnBrk="1" hangingPunct="1">
              <a:buFontTx/>
              <a:buNone/>
              <a:defRPr/>
            </a:pPr>
            <a:endParaRPr lang="hr-HR" altLang="sr-Latn-RS" sz="1400" b="1" kern="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prijava </a:t>
            </a:r>
            <a:r>
              <a:rPr lang="hr-HR" altLang="sr-Latn-RS" sz="14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projekta u partnerstvu </a:t>
            </a:r>
            <a:r>
              <a:rPr lang="hr-HR" altLang="sr-Latn-RS" sz="1400" b="1" kern="0" dirty="0">
                <a:solidFill>
                  <a:srgbClr val="C00000"/>
                </a:solidFill>
                <a:latin typeface="Georgia" panose="02040502050405020303" pitchFamily="18" charset="0"/>
              </a:rPr>
              <a:t>obavezna je s minimalno jednom odgojno-obrazovnom ustanovom</a:t>
            </a:r>
            <a:r>
              <a:rPr lang="hr-HR" altLang="sr-Latn-RS" sz="14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 u županiji u kojoj se projekt </a:t>
            </a: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provodi</a:t>
            </a:r>
          </a:p>
          <a:p>
            <a:pPr marL="457200" lvl="1" indent="0" eaLnBrk="1" hangingPunct="1">
              <a:buFontTx/>
              <a:buNone/>
              <a:defRPr/>
            </a:pPr>
            <a:endParaRPr lang="hr-HR" altLang="sr-Latn-RS" sz="1400" b="1" kern="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jedna </a:t>
            </a:r>
            <a:r>
              <a:rPr lang="hr-HR" altLang="sr-Latn-RS" sz="14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udruga može prijaviti samo </a:t>
            </a:r>
            <a:r>
              <a:rPr lang="hr-HR" altLang="sr-Latn-RS" sz="1400" b="1" kern="0" dirty="0">
                <a:solidFill>
                  <a:srgbClr val="C00000"/>
                </a:solidFill>
                <a:latin typeface="Georgia" panose="02040502050405020303" pitchFamily="18" charset="0"/>
              </a:rPr>
              <a:t>jedan projekt </a:t>
            </a:r>
            <a:r>
              <a:rPr lang="hr-HR" altLang="sr-Latn-RS" sz="14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s jednim ili više partnera, a ista udruga može biti partner na više </a:t>
            </a: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projekata</a:t>
            </a:r>
          </a:p>
          <a:p>
            <a:pPr marL="457200" lvl="1" indent="0" eaLnBrk="1" hangingPunct="1">
              <a:buFontTx/>
              <a:buNone/>
              <a:defRPr/>
            </a:pPr>
            <a:endParaRPr lang="hr-HR" altLang="sr-Latn-RS" sz="1400" b="1" kern="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projekt </a:t>
            </a:r>
            <a:r>
              <a:rPr lang="hr-HR" altLang="sr-Latn-RS" sz="14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treba napisati koristeći se </a:t>
            </a:r>
            <a:r>
              <a:rPr lang="hr-HR" altLang="sr-Latn-RS" sz="14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smjernicama</a:t>
            </a: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hr-HR" altLang="sr-Latn-RS" sz="14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za pisanje projekata </a:t>
            </a: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koji se provode u odgojno-obrazovnim ustanovama (objavljeno uz natječaj) 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endParaRPr lang="hr-HR" altLang="sr-Latn-RS" sz="1400" b="1" kern="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projekt je potrebno pisati </a:t>
            </a:r>
            <a:r>
              <a:rPr lang="hr-HR" altLang="sr-Latn-RS" sz="14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u skladu s </a:t>
            </a:r>
            <a:r>
              <a:rPr lang="hr-HR" altLang="sr-Latn-RS" sz="1400" b="1" kern="0" dirty="0">
                <a:solidFill>
                  <a:srgbClr val="C00000"/>
                </a:solidFill>
                <a:latin typeface="Georgia" panose="02040502050405020303" pitchFamily="18" charset="0"/>
              </a:rPr>
              <a:t>načelima hrvatskoga standardnog jezika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hr-HR" altLang="sr-Latn-RS" sz="18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endParaRPr lang="hr-HR" altLang="sr-Latn-RS" sz="1800" b="1" kern="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hr-HR" altLang="sr-Latn-RS" sz="2000" b="1" kern="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557838" y="452438"/>
            <a:ext cx="3479800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hr-HR" altLang="sr-Latn-RS" sz="1400" b="1" kern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DANI 2017.</a:t>
            </a:r>
            <a:endParaRPr lang="hr-HR" altLang="sr-Latn-RS" sz="1400" kern="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14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0057"/>
            <a:ext cx="8229600" cy="4036106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hr-HR" altLang="sr-Latn-RS" sz="28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2.</a:t>
            </a:r>
          </a:p>
          <a:p>
            <a:pPr marL="0" indent="0" algn="ctr">
              <a:buFontTx/>
              <a:buNone/>
              <a:defRPr/>
            </a:pPr>
            <a:r>
              <a:rPr lang="hr-HR" altLang="sr-Latn-RS" sz="28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Izrada udžbenika za slijepe i slabovidne učenike i studente </a:t>
            </a:r>
          </a:p>
          <a:p>
            <a:pPr marL="0" indent="0" algn="ctr">
              <a:buFontTx/>
              <a:buNone/>
              <a:defRPr/>
            </a:pPr>
            <a:endParaRPr lang="hr-HR" altLang="sr-Latn-RS" sz="28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sz="24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sz="24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sz="24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hr-HR" altLang="sr-Latn-RS" sz="16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Ksenija Majcan Franjković</a:t>
            </a:r>
          </a:p>
          <a:p>
            <a:pPr marL="0" indent="0" algn="ctr">
              <a:buFontTx/>
              <a:buNone/>
              <a:defRPr/>
            </a:pPr>
            <a:r>
              <a:rPr lang="hr-HR" altLang="sr-Latn-RS" sz="16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Uprava za standard, strategije i posebne programe</a:t>
            </a:r>
          </a:p>
          <a:p>
            <a:pPr marL="0" indent="0" algn="ctr">
              <a:buFontTx/>
              <a:buNone/>
              <a:defRPr/>
            </a:pPr>
            <a:endParaRPr lang="hr-HR" altLang="sr-Latn-RS" sz="16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None/>
            </a:pPr>
            <a:endParaRPr lang="hr-HR" sz="16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7</a:t>
            </a:fld>
            <a:endParaRPr lang="hr-HR" altLang="sr-Latn-RS"/>
          </a:p>
        </p:txBody>
      </p:sp>
      <p:sp>
        <p:nvSpPr>
          <p:cNvPr id="2" name="Rectangle 1"/>
          <p:cNvSpPr/>
          <p:nvPr/>
        </p:nvSpPr>
        <p:spPr>
          <a:xfrm>
            <a:off x="6862509" y="433757"/>
            <a:ext cx="17524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2017.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03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877388"/>
            <a:ext cx="8229600" cy="4525963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hr-HR" altLang="sr-Latn-RS" sz="18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Javni poziv za financiranje projekata za izradu udžbenika za slijepe i slabovidne učenike i studente za školsku/akademsku godinu 2017./2018.</a:t>
            </a:r>
          </a:p>
          <a:p>
            <a:pPr marL="0" indent="0" algn="ctr">
              <a:buFontTx/>
              <a:buNone/>
              <a:defRPr/>
            </a:pPr>
            <a:endParaRPr lang="hr-HR" altLang="sr-Latn-RS" sz="18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Cilj Javnog poziva je financijski podržati projekte/programe koji pružaju usluge prilagodbe udžbenika, literature, edukativnih i didaktičkih materijala za potrebe slijepih i slabovidnih učenika i studenata na Brailleovom pismu u tiskanom i/ili digitalnom obliku</a:t>
            </a:r>
          </a:p>
          <a:p>
            <a:pPr marL="0" indent="0">
              <a:buFontTx/>
              <a:buNone/>
              <a:defRPr/>
            </a:pPr>
            <a:endParaRPr lang="hr-HR" altLang="sr-Latn-RS" sz="1600" dirty="0">
              <a:latin typeface="Georgia" panose="02040502050405020303" pitchFamily="18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Objava javnog poziva i </a:t>
            </a:r>
            <a:r>
              <a:rPr lang="hr-HR" altLang="sr-Latn-RS" sz="14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kriterija – </a:t>
            </a:r>
            <a:r>
              <a:rPr lang="hr-HR" altLang="sr-Latn-RS" sz="14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do 10. travnja 2017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.</a:t>
            </a:r>
            <a:endParaRPr lang="hr-HR" altLang="sr-Latn-RS" sz="14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Javni poziv namijenjen financiranju projekata/programa neprofitnih organizacija koje imaju iskustva u adaptaciji i izradi udžbenika na Brailleovom pismu za potrebe slijepih i slabovidnih učenika i studenata 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Javni poziv uključuje projektno </a:t>
            </a: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partnerstvo </a:t>
            </a:r>
            <a:r>
              <a:rPr lang="hr-HR" altLang="sr-Latn-RS" sz="16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s </a:t>
            </a: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odgojno-obrazovnim ustanovama (škole, visokoškolske ustanove)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 kojima se školuju slijepi i slabovidni učenici i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studenti</a:t>
            </a:r>
            <a:endParaRPr lang="hr-HR" altLang="sr-Latn-RS" sz="16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ukupna vrijednost natječaja</a:t>
            </a:r>
            <a:r>
              <a:rPr lang="hr-HR" altLang="sr-Latn-RS" sz="1600" dirty="0"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– </a:t>
            </a: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1.700.000,00 </a:t>
            </a:r>
            <a:r>
              <a:rPr lang="hr-HR" altLang="sr-Latn-RS" sz="16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kn</a:t>
            </a:r>
            <a:endParaRPr lang="hr-HR" altLang="sr-Latn-RS" sz="16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Područje aktivnosti projekata vezana su uz zaštitu i promicanje ljudskih prava, unapređenje i poboljšanje obrazovanja slijepih i slabovidnih učenika i studenata kako bi stekli nova znanja i vještine s kojima pridonose kvaliteti svoja života i cijele zajednice</a:t>
            </a:r>
          </a:p>
          <a:p>
            <a:pPr marL="0" indent="0">
              <a:buFontTx/>
              <a:buNone/>
              <a:defRPr/>
            </a:pP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</a:p>
          <a:p>
            <a:pPr marL="0" indent="0">
              <a:buNone/>
            </a:pPr>
            <a:endParaRPr lang="hr-HR" sz="16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8</a:t>
            </a:fld>
            <a:endParaRPr lang="hr-HR" altLang="sr-Latn-RS"/>
          </a:p>
        </p:txBody>
      </p:sp>
      <p:sp>
        <p:nvSpPr>
          <p:cNvPr id="2" name="Rectangle 1"/>
          <p:cNvSpPr/>
          <p:nvPr/>
        </p:nvSpPr>
        <p:spPr>
          <a:xfrm>
            <a:off x="6732400" y="443383"/>
            <a:ext cx="17524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2017.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69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4702"/>
            <a:ext cx="8229600" cy="4525963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hr-HR" altLang="sr-Latn-RS" sz="28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3.</a:t>
            </a:r>
          </a:p>
          <a:p>
            <a:pPr marL="0" indent="0" algn="ctr">
              <a:buFontTx/>
              <a:buNone/>
              <a:defRPr/>
            </a:pPr>
            <a:r>
              <a:rPr lang="hr-HR" altLang="sr-Latn-RS" sz="28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Pružanje usluge pomoćnika u nastavi učenicima s teškoćama u razvoju</a:t>
            </a:r>
          </a:p>
          <a:p>
            <a:pPr marL="0" indent="0" algn="ctr">
              <a:buFontTx/>
              <a:buNone/>
              <a:defRPr/>
            </a:pPr>
            <a:endParaRPr lang="hr-HR" altLang="sr-Latn-RS" sz="28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en-US" altLang="sr-Latn-RS" sz="16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Katarina </a:t>
            </a:r>
            <a:r>
              <a:rPr lang="en-US" altLang="sr-Latn-RS" sz="1600" b="1" dirty="0" err="1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Željeznjak</a:t>
            </a:r>
            <a:r>
              <a:rPr lang="en-US" altLang="sr-Latn-RS" sz="16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, mag. </a:t>
            </a:r>
            <a:r>
              <a:rPr lang="en-US" altLang="sr-Latn-RS" sz="1600" b="1" dirty="0" err="1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ang.</a:t>
            </a:r>
            <a:r>
              <a:rPr lang="en-US" altLang="sr-Latn-RS" sz="16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/ling.</a:t>
            </a:r>
            <a:endParaRPr lang="hr-HR" altLang="sr-Latn-RS" sz="1600" b="1" dirty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hr-HR" altLang="sr-Latn-RS" sz="16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Uprava za standard, strategije i posebne programe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9</a:t>
            </a:fld>
            <a:endParaRPr lang="hr-HR" altLang="sr-Latn-RS"/>
          </a:p>
        </p:txBody>
      </p:sp>
      <p:sp>
        <p:nvSpPr>
          <p:cNvPr id="2" name="Rectangle 1"/>
          <p:cNvSpPr/>
          <p:nvPr/>
        </p:nvSpPr>
        <p:spPr>
          <a:xfrm>
            <a:off x="6934397" y="424132"/>
            <a:ext cx="17524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2017.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27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</TotalTime>
  <Words>2512</Words>
  <Application>Microsoft Office PowerPoint</Application>
  <PresentationFormat>On-screen Show (4:3)</PresentationFormat>
  <Paragraphs>507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Book Antiqua</vt:lpstr>
      <vt:lpstr>Georgia</vt:lpstr>
      <vt:lpstr>Tahoma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PROVEDBA HRVATSKOG KVALIFIKACIJSKOG OKVIRA  NA RAZINI VISOKOG OBRAZOVANJA (10.ii.1) </vt:lpstr>
      <vt:lpstr>PROVEDBA HRVATSKOG KVALIFIKACIJSKOG OKVIRA NA RAZINI VISOKOG OBRAZOVANJA (10.ii.1) </vt:lpstr>
      <vt:lpstr>INTERNACIONALIZACIJA VISOKOG OBRAZOVANJA - RAZVOJ STUDIJSKIH PROGRAMA NA STRANIM JEZICIMA U PRIORITETNIM PODRUČJIMA I ZDRUŽENIH STUDIJA - FAZA I (10.ii.1) </vt:lpstr>
      <vt:lpstr>INTERNACIONALIZACIJA VISOKOG OBRAZOVANJA - RAZVOJ STUDIJSKIH PROGRAMA NA STRANIM JEZICIMA U PRIORITETNIM PODRUČJIMA I ZDRUŽENIH STUDIJA - FAZA I (10.ii.1) </vt:lpstr>
      <vt:lpstr>RAZVOJ I UNAPREĐENJE MODELA UČENJA KROZ RAD (WORK BASED LEARNING) I PROVEDBA UNAPRJEĐENOG MODELA STRUČNE PRAKSE U VISOKOM OBRAZOVANJU (10.ii.1) </vt:lpstr>
      <vt:lpstr>PROGRAMSKA, STRUČNA I FINANCIJSKA POTPORA OBRAZOVANJU UČENIKA PRIPADNIKA ROMSKE NACIONALNE MANJINE (10.iii.1)</vt:lpstr>
      <vt:lpstr>PROGRAMSKA, STRUČNA I FINANCIJSKA POTPORA OBRAZOVANJU UČENIKA PRIPADNIKA ROMSKE NACIONALNE MANJINE (10.iii.1)</vt:lpstr>
      <vt:lpstr>UNAPRJEĐENJE PISMENOSTI – TEMELJ CJELOŽIVOTNOG UČENJA (10.iii.2)</vt:lpstr>
      <vt:lpstr>UNAPRJEĐENJE PISMENOSTI – TEMELJ CJELOŽIVOTNOG UČENJA (10.iii.2)</vt:lpstr>
      <vt:lpstr>PROMOCIJA KVALITETE STRUKOVNOG OBRAZOVANJA KROZ PODRŠKU STRUKOVNIM ŠKOLAMA U RAZVOJU I UVOĐENJU INOVATIVNIH RJEŠENJA TE MODERNIH I NOVIH TEHNOLOGIJA - FAZA I (10.iv.1)</vt:lpstr>
      <vt:lpstr>PROMOCIJA KVALITETE STRUKOVNOG OBRAZOVANJA KROZ PODRŠKU STRUKOVNIM ŠKOLAMA U RAZVOJU I UVOĐENJU INOVATIVNIH RJEŠENJA TE MODERNIH I NOVIH TEHNOLOGIJA - FAZA I (10.iv.1)</vt:lpstr>
      <vt:lpstr>Općenite informacije</vt:lpstr>
      <vt:lpstr>Zahvaljujemo na suradnji Ministarstvo znanosti i obrazovanja</vt:lpstr>
    </vt:vector>
  </TitlesOfParts>
  <Company>MZT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Ivana Fain</dc:creator>
  <cp:lastModifiedBy>hd</cp:lastModifiedBy>
  <cp:revision>45</cp:revision>
  <cp:lastPrinted>2017-03-08T13:08:37Z</cp:lastPrinted>
  <dcterms:created xsi:type="dcterms:W3CDTF">2004-06-15T07:55:20Z</dcterms:created>
  <dcterms:modified xsi:type="dcterms:W3CDTF">2017-03-09T07:31:58Z</dcterms:modified>
</cp:coreProperties>
</file>